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1"/>
  </p:notesMasterIdLst>
  <p:sldIdLst>
    <p:sldId id="859" r:id="rId2"/>
    <p:sldId id="1018" r:id="rId3"/>
    <p:sldId id="1019" r:id="rId4"/>
    <p:sldId id="1020" r:id="rId5"/>
    <p:sldId id="1021" r:id="rId6"/>
    <p:sldId id="1069" r:id="rId7"/>
    <p:sldId id="1022" r:id="rId8"/>
    <p:sldId id="1024" r:id="rId9"/>
    <p:sldId id="1025" r:id="rId10"/>
    <p:sldId id="1027" r:id="rId11"/>
    <p:sldId id="1070" r:id="rId12"/>
    <p:sldId id="1037" r:id="rId13"/>
    <p:sldId id="1038" r:id="rId14"/>
    <p:sldId id="1023" r:id="rId15"/>
    <p:sldId id="1039" r:id="rId16"/>
    <p:sldId id="1040" r:id="rId17"/>
    <p:sldId id="1083" r:id="rId18"/>
    <p:sldId id="1045" r:id="rId19"/>
    <p:sldId id="1071" r:id="rId20"/>
    <p:sldId id="1047" r:id="rId21"/>
    <p:sldId id="1072" r:id="rId22"/>
    <p:sldId id="1046" r:id="rId23"/>
    <p:sldId id="1073" r:id="rId24"/>
    <p:sldId id="1042" r:id="rId25"/>
    <p:sldId id="1074" r:id="rId26"/>
    <p:sldId id="1076" r:id="rId27"/>
    <p:sldId id="1075" r:id="rId28"/>
    <p:sldId id="1077" r:id="rId29"/>
    <p:sldId id="1048" r:id="rId30"/>
    <p:sldId id="1057" r:id="rId31"/>
    <p:sldId id="1044" r:id="rId32"/>
    <p:sldId id="1078" r:id="rId33"/>
    <p:sldId id="1079" r:id="rId34"/>
    <p:sldId id="1060" r:id="rId35"/>
    <p:sldId id="1054" r:id="rId36"/>
    <p:sldId id="1080" r:id="rId37"/>
    <p:sldId id="1081" r:id="rId38"/>
    <p:sldId id="1082" r:id="rId39"/>
    <p:sldId id="1051" r:id="rId4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FFFFF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高中化学 选择性必修</a:t>
            </a:r>
            <a:r>
              <a:rPr lang="en-US" altLang="zh-CN" sz="2000" dirty="0">
                <a:solidFill>
                  <a:prstClr val="black"/>
                </a:solidFill>
                <a:latin typeface="楷体" panose="02010609060101010101" pitchFamily="49" charset="-122"/>
                <a:ea typeface="楷体" panose="02010609060101010101" pitchFamily="49" charset="-122"/>
              </a:rPr>
              <a:t>1 </a:t>
            </a:r>
            <a:r>
              <a:rPr lang="zh-CN" altLang="en-US" sz="2000" dirty="0">
                <a:solidFill>
                  <a:prstClr val="black"/>
                </a:solidFill>
                <a:latin typeface="楷体" panose="02010609060101010101" pitchFamily="49" charset="-122"/>
                <a:ea typeface="楷体" panose="02010609060101010101" pitchFamily="49" charset="-122"/>
              </a:rPr>
              <a:t>化学反应原理 </a:t>
            </a:r>
            <a:r>
              <a:rPr lang="en-US" altLang="zh-CN" sz="2000" dirty="0" err="1">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9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390.png"/></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00.png"/><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2.png"/><Relationship Id="rId1" Type="http://schemas.openxmlformats.org/officeDocument/2006/relationships/slideLayout" Target="../slideLayouts/slideLayout1.xml"/><Relationship Id="rId6" Type="http://schemas.openxmlformats.org/officeDocument/2006/relationships/image" Target="../media/image41.png"/><Relationship Id="rId5" Type="http://schemas.openxmlformats.org/officeDocument/2006/relationships/image" Target="../media/image29.png"/><Relationship Id="rId4" Type="http://schemas.openxmlformats.org/officeDocument/2006/relationships/image" Target="../media/image43.png"/></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1.png"/><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4.png"/><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32.png"/><Relationship Id="rId4" Type="http://schemas.openxmlformats.org/officeDocument/2006/relationships/image" Target="../media/image45.png"/></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6.png"/><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7.png"/><Relationship Id="rId1" Type="http://schemas.openxmlformats.org/officeDocument/2006/relationships/slideLayout" Target="../slideLayouts/slideLayout1.xml"/><Relationship Id="rId6" Type="http://schemas.openxmlformats.org/officeDocument/2006/relationships/image" Target="../media/image41.png"/><Relationship Id="rId5" Type="http://schemas.openxmlformats.org/officeDocument/2006/relationships/image" Target="../media/image4.png"/><Relationship Id="rId4" Type="http://schemas.openxmlformats.org/officeDocument/2006/relationships/image" Target="../media/image29.png"/></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32.png"/></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52.png"/><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3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xml"/><Relationship Id="rId6" Type="http://schemas.openxmlformats.org/officeDocument/2006/relationships/image" Target="../media/image60.png"/><Relationship Id="rId5" Type="http://schemas.openxmlformats.org/officeDocument/2006/relationships/image" Target="../media/image29.png"/><Relationship Id="rId4" Type="http://schemas.openxmlformats.org/officeDocument/2006/relationships/image" Target="../media/image59.png"/></Relationships>
</file>

<file path=ppt/slides/_rels/slide3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590.png"/><Relationship Id="rId1" Type="http://schemas.openxmlformats.org/officeDocument/2006/relationships/slideLayout" Target="../slideLayouts/slideLayout1.xml"/><Relationship Id="rId4" Type="http://schemas.openxmlformats.org/officeDocument/2006/relationships/image" Target="../media/image59.png"/></Relationships>
</file>

<file path=ppt/slides/_rels/slide3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第四章</a:t>
            </a:r>
            <a:r>
              <a:rPr lang="zh-CN" altLang="en-US" sz="54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化学反应与电能</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第二节　电解池</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419794" y="876882"/>
            <a:ext cx="11426908" cy="2768141"/>
          </a:xfrm>
          <a:prstGeom prst="rect">
            <a:avLst/>
          </a:prstGeom>
        </p:spPr>
      </p:pic>
      <p:sp>
        <p:nvSpPr>
          <p:cNvPr id="3" name="内容占位符 2">
            <a:extLst>
              <a:ext uri="{FF2B5EF4-FFF2-40B4-BE49-F238E27FC236}">
                <a16:creationId xmlns:a16="http://schemas.microsoft.com/office/drawing/2014/main" id="{612D7696-C237-B54A-38A4-1157811201CB}"/>
              </a:ext>
            </a:extLst>
          </p:cNvPr>
          <p:cNvSpPr>
            <a:spLocks noGrp="1"/>
          </p:cNvSpPr>
          <p:nvPr>
            <p:ph idx="1"/>
          </p:nvPr>
        </p:nvSpPr>
        <p:spPr>
          <a:xfrm>
            <a:off x="360854" y="826907"/>
            <a:ext cx="11485848" cy="286232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电解精炼铜时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阳极减少的质量与阴极增加的质量不相等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电解质溶液的浓度减小。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粗铜中不活泼的杂质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金属活动性顺序中位于铜之后的银、金等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在阳极难以失去电子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当阳极上的铜失去电子变成离子之后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它们以金属单质的形式沉积于电解槽的底部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成为阳极泥。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2483;FounderCES">
            <a:extLst>
              <a:ext uri="{FF2B5EF4-FFF2-40B4-BE49-F238E27FC236}">
                <a16:creationId xmlns:a16="http://schemas.microsoft.com/office/drawing/2014/main" id="{95D74525-3176-DCB6-EDBF-0BCCF7C7E721}"/>
              </a:ext>
            </a:extLst>
          </p:cNvPr>
          <p:cNvPicPr>
            <a:picLocks noChangeAspect="1"/>
          </p:cNvPicPr>
          <p:nvPr/>
        </p:nvPicPr>
        <p:blipFill>
          <a:blip r:embed="rId3"/>
          <a:stretch>
            <a:fillRect/>
          </a:stretch>
        </p:blipFill>
        <p:spPr>
          <a:xfrm>
            <a:off x="478582" y="879842"/>
            <a:ext cx="1997250" cy="467071"/>
          </a:xfrm>
          <a:prstGeom prst="rect">
            <a:avLst/>
          </a:prstGeom>
        </p:spPr>
      </p:pic>
    </p:spTree>
    <p:extLst>
      <p:ext uri="{BB962C8B-B14F-4D97-AF65-F5344CB8AC3E}">
        <p14:creationId xmlns:p14="http://schemas.microsoft.com/office/powerpoint/2010/main" val="2018030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电冶金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利用电解熔融盐的方法来冶炼活泼金属</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extLst>
                  <p:ext uri="{D42A27DB-BD31-4B8C-83A1-F6EECF244321}">
                    <p14:modId xmlns:p14="http://schemas.microsoft.com/office/powerpoint/2010/main" val="2141883099"/>
                  </p:ext>
                </p:extLst>
              </p:nvPr>
            </p:nvGraphicFramePr>
            <p:xfrm>
              <a:off x="360854" y="1988840"/>
              <a:ext cx="11485847" cy="4064500"/>
            </p:xfrm>
            <a:graphic>
              <a:graphicData uri="http://schemas.openxmlformats.org/drawingml/2006/table">
                <a:tbl>
                  <a:tblPr firstRow="1" firstCol="1" bandRow="1"/>
                  <a:tblGrid>
                    <a:gridCol w="2186905">
                      <a:extLst>
                        <a:ext uri="{9D8B030D-6E8A-4147-A177-3AD203B41FA5}">
                          <a16:colId xmlns:a16="http://schemas.microsoft.com/office/drawing/2014/main" val="946108728"/>
                        </a:ext>
                      </a:extLst>
                    </a:gridCol>
                    <a:gridCol w="4513938">
                      <a:extLst>
                        <a:ext uri="{9D8B030D-6E8A-4147-A177-3AD203B41FA5}">
                          <a16:colId xmlns:a16="http://schemas.microsoft.com/office/drawing/2014/main" val="3924923113"/>
                        </a:ext>
                      </a:extLst>
                    </a:gridCol>
                    <a:gridCol w="4785004">
                      <a:extLst>
                        <a:ext uri="{9D8B030D-6E8A-4147-A177-3AD203B41FA5}">
                          <a16:colId xmlns:a16="http://schemas.microsoft.com/office/drawing/2014/main" val="1628602336"/>
                        </a:ext>
                      </a:extLst>
                    </a:gridCol>
                  </a:tblGrid>
                  <a:tr h="576064">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总方程式</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阳极、阴极反应</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406675400"/>
                      </a:ext>
                    </a:extLst>
                  </a:tr>
                  <a:tr h="1157018">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冶炼钠</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2NaCl</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熔融</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zh-CN"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电解</m:t>
                                      </m:r>
                                      <m:r>
                                        <a:rPr lang="en-US"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1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356" marR="5735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2Cl</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1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1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90376538"/>
                      </a:ext>
                    </a:extLst>
                  </a:tr>
                  <a:tr h="1157018">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冶炼镁</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MgCl</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熔融</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zh-CN"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电解</m:t>
                                      </m:r>
                                      <m:r>
                                        <a:rPr lang="en-US"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1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356" marR="5735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2Cl</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1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1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58867252"/>
                      </a:ext>
                    </a:extLst>
                  </a:tr>
                  <a:tr h="1157018">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冶炼铝</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2Al</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熔融</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zh-CN"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电解</m:t>
                                      </m:r>
                                      <m:r>
                                        <a:rPr lang="en-US"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zh-CN"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冰晶石</m:t>
                                  </m:r>
                                </m:den>
                              </m:f>
                            </m:oMath>
                          </a14:m>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4Al</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3O</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356" marR="5735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6O</a:t>
                          </a:r>
                          <a:r>
                            <a:rPr lang="en-US"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12e</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3O</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4Al</a:t>
                          </a:r>
                          <a:r>
                            <a:rPr lang="en-US"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12e</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1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1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4Al</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50024841"/>
                      </a:ext>
                    </a:extLst>
                  </a:tr>
                </a:tbl>
              </a:graphicData>
            </a:graphic>
          </p:graphicFrame>
        </mc:Choice>
        <mc:Fallback xmlns="">
          <p:graphicFrame>
            <p:nvGraphicFramePr>
              <p:cNvPr id="3" name="表格 2"/>
              <p:cNvGraphicFramePr>
                <a:graphicFrameLocks noGrp="1"/>
              </p:cNvGraphicFramePr>
              <p:nvPr>
                <p:extLst>
                  <p:ext uri="{D42A27DB-BD31-4B8C-83A1-F6EECF244321}">
                    <p14:modId xmlns:p14="http://schemas.microsoft.com/office/powerpoint/2010/main" val="2141883099"/>
                  </p:ext>
                </p:extLst>
              </p:nvPr>
            </p:nvGraphicFramePr>
            <p:xfrm>
              <a:off x="360854" y="1988840"/>
              <a:ext cx="11485847" cy="4047118"/>
            </p:xfrm>
            <a:graphic>
              <a:graphicData uri="http://schemas.openxmlformats.org/drawingml/2006/table">
                <a:tbl>
                  <a:tblPr firstRow="1" firstCol="1" bandRow="1"/>
                  <a:tblGrid>
                    <a:gridCol w="2186905">
                      <a:extLst>
                        <a:ext uri="{9D8B030D-6E8A-4147-A177-3AD203B41FA5}">
                          <a16:colId xmlns:a16="http://schemas.microsoft.com/office/drawing/2014/main" val="946108728"/>
                        </a:ext>
                      </a:extLst>
                    </a:gridCol>
                    <a:gridCol w="4513938">
                      <a:extLst>
                        <a:ext uri="{9D8B030D-6E8A-4147-A177-3AD203B41FA5}">
                          <a16:colId xmlns:a16="http://schemas.microsoft.com/office/drawing/2014/main" val="3924923113"/>
                        </a:ext>
                      </a:extLst>
                    </a:gridCol>
                    <a:gridCol w="4785004">
                      <a:extLst>
                        <a:ext uri="{9D8B030D-6E8A-4147-A177-3AD203B41FA5}">
                          <a16:colId xmlns:a16="http://schemas.microsoft.com/office/drawing/2014/main" val="1628602336"/>
                        </a:ext>
                      </a:extLst>
                    </a:gridCol>
                  </a:tblGrid>
                  <a:tr h="576064">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总方程式</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阳极、阴极反应</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406675400"/>
                      </a:ext>
                    </a:extLst>
                  </a:tr>
                  <a:tr h="1157018">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冶炼钠</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57356" marR="5735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48583" t="-50526" r="-106208" b="-206842"/>
                          </a:stretch>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40255" t="-50526" r="-255" b="-206842"/>
                          </a:stretch>
                        </a:blipFill>
                      </a:tcPr>
                    </a:tc>
                    <a:extLst>
                      <a:ext uri="{0D108BD9-81ED-4DB2-BD59-A6C34878D82A}">
                        <a16:rowId xmlns:a16="http://schemas.microsoft.com/office/drawing/2014/main" val="2790376538"/>
                      </a:ext>
                    </a:extLst>
                  </a:tr>
                  <a:tr h="1157018">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冶炼镁</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57356" marR="5735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48583" t="-150526" r="-106208" b="-106842"/>
                          </a:stretch>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40255" t="-150526" r="-255" b="-106842"/>
                          </a:stretch>
                        </a:blipFill>
                      </a:tcPr>
                    </a:tc>
                    <a:extLst>
                      <a:ext uri="{0D108BD9-81ED-4DB2-BD59-A6C34878D82A}">
                        <a16:rowId xmlns:a16="http://schemas.microsoft.com/office/drawing/2014/main" val="1758867252"/>
                      </a:ext>
                    </a:extLst>
                  </a:tr>
                  <a:tr h="1157018">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冶炼铝</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57356" marR="5735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48583" t="-250526" r="-106208" b="-6842"/>
                          </a:stretch>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40255" t="-250526" r="-255" b="-6842"/>
                          </a:stretch>
                        </a:blipFill>
                      </a:tcPr>
                    </a:tc>
                    <a:extLst>
                      <a:ext uri="{0D108BD9-81ED-4DB2-BD59-A6C34878D82A}">
                        <a16:rowId xmlns:a16="http://schemas.microsoft.com/office/drawing/2014/main" val="2650024841"/>
                      </a:ext>
                    </a:extLst>
                  </a:tr>
                </a:tbl>
              </a:graphicData>
            </a:graphic>
          </p:graphicFrame>
        </mc:Fallback>
      </mc:AlternateContent>
    </p:spTree>
    <p:extLst>
      <p:ext uri="{BB962C8B-B14F-4D97-AF65-F5344CB8AC3E}">
        <p14:creationId xmlns:p14="http://schemas.microsoft.com/office/powerpoint/2010/main" val="25212068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535C9A0-9AB8-E76D-777A-1D487B9E8F32}"/>
              </a:ext>
            </a:extLst>
          </p:cNvPr>
          <p:cNvSpPr>
            <a:spLocks noGrp="1"/>
          </p:cNvSpPr>
          <p:nvPr>
            <p:ph idx="1"/>
          </p:nvPr>
        </p:nvSpPr>
        <p:spPr>
          <a:xfrm>
            <a:off x="360854" y="1646384"/>
            <a:ext cx="11485848" cy="1130246"/>
          </a:xfrm>
        </p:spPr>
        <p:txBody>
          <a:bodyPr/>
          <a:lstStyle/>
          <a:p>
            <a:pPr hangingPunct="0">
              <a:spcAft>
                <a:spcPts val="0"/>
              </a:spcAft>
            </a:pPr>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电解池阴、阳极及产物判断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电解池的阴、阳极的判断方法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120959" y="829238"/>
            <a:ext cx="5948493" cy="566849"/>
          </a:xfrm>
          <a:prstGeom prst="rect">
            <a:avLst/>
          </a:prstGeom>
        </p:spPr>
      </p:pic>
      <p:pic>
        <p:nvPicPr>
          <p:cNvPr id="5" name="要点1.EPS" descr="id:2147491247;FounderCES"/>
          <p:cNvPicPr/>
          <p:nvPr/>
        </p:nvPicPr>
        <p:blipFill>
          <a:blip r:embed="rId3"/>
          <a:stretch>
            <a:fillRect/>
          </a:stretch>
        </p:blipFill>
        <p:spPr>
          <a:xfrm>
            <a:off x="360854" y="1810111"/>
            <a:ext cx="948690" cy="333375"/>
          </a:xfrm>
          <a:prstGeom prst="rect">
            <a:avLst/>
          </a:prstGeom>
        </p:spPr>
      </p:pic>
      <p:pic>
        <p:nvPicPr>
          <p:cNvPr id="6" name="kd530.jpg" descr="id:2147495730;FounderCES"/>
          <p:cNvPicPr/>
          <p:nvPr/>
        </p:nvPicPr>
        <p:blipFill>
          <a:blip r:embed="rId4"/>
          <a:stretch>
            <a:fillRect/>
          </a:stretch>
        </p:blipFill>
        <p:spPr>
          <a:xfrm>
            <a:off x="2926854" y="2942196"/>
            <a:ext cx="6358623" cy="2973159"/>
          </a:xfrm>
          <a:prstGeom prst="rect">
            <a:avLst/>
          </a:prstGeom>
        </p:spPr>
      </p:pic>
    </p:spTree>
    <p:extLst>
      <p:ext uri="{BB962C8B-B14F-4D97-AF65-F5344CB8AC3E}">
        <p14:creationId xmlns:p14="http://schemas.microsoft.com/office/powerpoint/2010/main" val="12033350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1A2C721-138E-4179-7329-8F0AC9A76962}"/>
              </a:ext>
            </a:extLst>
          </p:cNvPr>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电解时放电顺序和电极产物的判断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基本思路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d531.jpg" descr="id:2147495737;FounderCES"/>
          <p:cNvPicPr/>
          <p:nvPr/>
        </p:nvPicPr>
        <p:blipFill>
          <a:blip r:embed="rId2"/>
          <a:stretch>
            <a:fillRect/>
          </a:stretch>
        </p:blipFill>
        <p:spPr>
          <a:xfrm>
            <a:off x="3408521" y="2202946"/>
            <a:ext cx="4775416" cy="1506779"/>
          </a:xfrm>
          <a:prstGeom prst="rect">
            <a:avLst/>
          </a:prstGeom>
        </p:spPr>
      </p:pic>
      <p:pic>
        <p:nvPicPr>
          <p:cNvPr id="4" name="kd532.jpg" descr="id:2147495744;FounderCES"/>
          <p:cNvPicPr/>
          <p:nvPr/>
        </p:nvPicPr>
        <p:blipFill>
          <a:blip r:embed="rId3"/>
          <a:stretch>
            <a:fillRect/>
          </a:stretch>
        </p:blipFill>
        <p:spPr>
          <a:xfrm>
            <a:off x="3404037" y="3787122"/>
            <a:ext cx="4779401" cy="794006"/>
          </a:xfrm>
          <a:prstGeom prst="rect">
            <a:avLst/>
          </a:prstGeom>
        </p:spPr>
      </p:pic>
    </p:spTree>
    <p:extLst>
      <p:ext uri="{BB962C8B-B14F-4D97-AF65-F5344CB8AC3E}">
        <p14:creationId xmlns:p14="http://schemas.microsoft.com/office/powerpoint/2010/main" val="2437415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a:extLst>
              <a:ext uri="{FF2B5EF4-FFF2-40B4-BE49-F238E27FC236}">
                <a16:creationId xmlns:a16="http://schemas.microsoft.com/office/drawing/2014/main" id="{58B32C19-64F2-D6B8-3DD0-5A610C155BE5}"/>
              </a:ext>
            </a:extLst>
          </p:cNvPr>
          <p:cNvSpPr>
            <a:spLocks noGrp="1"/>
          </p:cNvSpPr>
          <p:nvPr>
            <p:ph idx="1"/>
          </p:nvPr>
        </p:nvSpPr>
        <p:spPr>
          <a:xfrm>
            <a:off x="360854" y="746120"/>
            <a:ext cx="11485848" cy="3416320"/>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离子放电顺序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阴离子的放电顺序：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阳离子的放电顺序：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d533.jpg" descr="id:2147495751;FounderCES"/>
          <p:cNvPicPr/>
          <p:nvPr/>
        </p:nvPicPr>
        <p:blipFill>
          <a:blip r:embed="rId2"/>
          <a:stretch>
            <a:fillRect/>
          </a:stretch>
        </p:blipFill>
        <p:spPr>
          <a:xfrm>
            <a:off x="2722664" y="1916832"/>
            <a:ext cx="4597524" cy="1368152"/>
          </a:xfrm>
          <a:prstGeom prst="rect">
            <a:avLst/>
          </a:prstGeom>
        </p:spPr>
      </p:pic>
      <p:pic>
        <p:nvPicPr>
          <p:cNvPr id="5" name="kd534.jpg" descr="id:2147495758;FounderCES"/>
          <p:cNvPicPr/>
          <p:nvPr/>
        </p:nvPicPr>
        <p:blipFill>
          <a:blip r:embed="rId3"/>
          <a:stretch>
            <a:fillRect/>
          </a:stretch>
        </p:blipFill>
        <p:spPr>
          <a:xfrm>
            <a:off x="2722664" y="4077072"/>
            <a:ext cx="6612902" cy="2016224"/>
          </a:xfrm>
          <a:prstGeom prst="rect">
            <a:avLst/>
          </a:prstGeom>
        </p:spPr>
      </p:pic>
    </p:spTree>
    <p:extLst>
      <p:ext uri="{BB962C8B-B14F-4D97-AF65-F5344CB8AC3E}">
        <p14:creationId xmlns:p14="http://schemas.microsoft.com/office/powerpoint/2010/main" val="25394925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11EC537E-B762-E648-537D-74C8031B80B6}"/>
                  </a:ext>
                </a:extLst>
              </p:cNvPr>
              <p:cNvSpPr>
                <a:spLocks noGrp="1"/>
              </p:cNvSpPr>
              <p:nvPr>
                <p:ph idx="1"/>
              </p:nvPr>
            </p:nvSpPr>
            <p:spPr>
              <a:xfrm>
                <a:off x="360854" y="746120"/>
                <a:ext cx="11485848" cy="352853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的合金材料广泛应用于航空航天、机械制造等领域。如图为水溶液中电解制备金属钴的装置示意图。下列说法正确的是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工作时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室溶液的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均增大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室溶液质量理论上减少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移除两交换膜后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石墨电极上发生的反应不变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0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电解总反应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kumimoji="0" lang="zh-CN" altLang="zh-CN" sz="2400" b="1" i="0" u="none" strike="noStrike" kern="1200" cap="none" spc="0" normalizeH="0" baseline="0" noProof="0">
                    <a:ln>
                      <a:noFill/>
                    </a:ln>
                    <a:solidFill>
                      <a:srgbClr val="000000"/>
                    </a:solidFill>
                    <a:effectLst/>
                    <a:uLnTx/>
                    <a:uFillTx/>
                    <a:latin typeface="Times New Roman"/>
                    <a:ea typeface="Cambria Math" panose="02040503050406030204" pitchFamily="18" charset="0"/>
                    <a:cs typeface="Times New Roman" panose="02020603050405020304" pitchFamily="18" charset="0"/>
                  </a:rPr>
                  <a:t> </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电解</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a:extLst>
                  <a:ext uri="{FF2B5EF4-FFF2-40B4-BE49-F238E27FC236}">
                    <a16:creationId xmlns:a16="http://schemas.microsoft.com/office/drawing/2014/main" id="{11EC537E-B762-E648-537D-74C8031B80B6}"/>
                  </a:ext>
                </a:extLst>
              </p:cNvPr>
              <p:cNvSpPr>
                <a:spLocks noGrp="1" noRot="1" noChangeAspect="1" noMove="1" noResize="1" noEditPoints="1" noAdjustHandles="1" noChangeArrowheads="1" noChangeShapeType="1" noTextEdit="1"/>
              </p:cNvSpPr>
              <p:nvPr>
                <p:ph idx="1"/>
              </p:nvPr>
            </p:nvSpPr>
            <p:spPr>
              <a:xfrm>
                <a:off x="360854" y="746120"/>
                <a:ext cx="11485848" cy="3528530"/>
              </a:xfrm>
              <a:blipFill>
                <a:blip r:embed="rId2"/>
                <a:stretch>
                  <a:fillRect l="-796" r="-849" b="-691"/>
                </a:stretch>
              </a:blipFill>
            </p:spPr>
            <p:txBody>
              <a:bodyPr/>
              <a:lstStyle/>
              <a:p>
                <a:r>
                  <a:rPr lang="zh-CN" altLang="en-US">
                    <a:noFill/>
                  </a:rPr>
                  <a:t> </a:t>
                </a:r>
              </a:p>
            </p:txBody>
          </p:sp>
        </mc:Fallback>
      </mc:AlternateContent>
      <p:pic>
        <p:nvPicPr>
          <p:cNvPr id="5" name="图片 4"/>
          <p:cNvPicPr>
            <a:picLocks noChangeAspect="1"/>
          </p:cNvPicPr>
          <p:nvPr/>
        </p:nvPicPr>
        <p:blipFill>
          <a:blip r:embed="rId3"/>
          <a:stretch>
            <a:fillRect/>
          </a:stretch>
        </p:blipFill>
        <p:spPr>
          <a:xfrm>
            <a:off x="377697" y="876537"/>
            <a:ext cx="1186153" cy="401015"/>
          </a:xfrm>
          <a:prstGeom prst="rect">
            <a:avLst/>
          </a:prstGeom>
        </p:spPr>
      </p:pic>
      <p:pic>
        <p:nvPicPr>
          <p:cNvPr id="2" name="图片 1"/>
          <p:cNvPicPr>
            <a:picLocks noChangeAspect="1"/>
          </p:cNvPicPr>
          <p:nvPr/>
        </p:nvPicPr>
        <p:blipFill>
          <a:blip r:embed="rId4"/>
          <a:stretch>
            <a:fillRect/>
          </a:stretch>
        </p:blipFill>
        <p:spPr>
          <a:xfrm>
            <a:off x="403575" y="4256422"/>
            <a:ext cx="1046020" cy="423292"/>
          </a:xfrm>
          <a:prstGeom prst="rect">
            <a:avLst/>
          </a:prstGeom>
        </p:spPr>
      </p:pic>
      <p:sp>
        <p:nvSpPr>
          <p:cNvPr id="9" name="矩形 8"/>
          <p:cNvSpPr/>
          <p:nvPr/>
        </p:nvSpPr>
        <p:spPr>
          <a:xfrm>
            <a:off x="1401746" y="4121032"/>
            <a:ext cx="407484"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pic>
        <p:nvPicPr>
          <p:cNvPr id="6" name="b26.jpg" descr="id:2147495772;FounderCES"/>
          <p:cNvPicPr/>
          <p:nvPr/>
        </p:nvPicPr>
        <p:blipFill>
          <a:blip r:embed="rId5"/>
          <a:stretch>
            <a:fillRect/>
          </a:stretch>
        </p:blipFill>
        <p:spPr>
          <a:xfrm>
            <a:off x="8255446" y="1863130"/>
            <a:ext cx="3242466" cy="2232248"/>
          </a:xfrm>
          <a:prstGeom prst="rect">
            <a:avLst/>
          </a:prstGeom>
        </p:spPr>
      </p:pic>
    </p:spTree>
    <p:extLst>
      <p:ext uri="{BB962C8B-B14F-4D97-AF65-F5344CB8AC3E}">
        <p14:creationId xmlns:p14="http://schemas.microsoft.com/office/powerpoint/2010/main" val="1269656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a:extLst>
                  <a:ext uri="{FF2B5EF4-FFF2-40B4-BE49-F238E27FC236}">
                    <a16:creationId xmlns:a16="http://schemas.microsoft.com/office/drawing/2014/main" id="{232A54A2-1C88-D098-99DC-6A60598C4928}"/>
                  </a:ext>
                </a:extLst>
              </p:cNvPr>
              <p:cNvSpPr>
                <a:spLocks noGrp="1"/>
              </p:cNvSpPr>
              <p:nvPr>
                <p:ph idx="1"/>
              </p:nvPr>
            </p:nvSpPr>
            <p:spPr>
              <a:xfrm>
                <a:off x="360854" y="659859"/>
                <a:ext cx="11485848" cy="6187976"/>
              </a:xfrm>
            </p:spPr>
            <p:txBody>
              <a:bodyPr/>
              <a:lstStyle/>
              <a:p>
                <a:pPr>
                  <a:spcAft>
                    <a:spcPts val="0"/>
                  </a:spcAft>
                </a:pP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由图可知</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该装置为电解池</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石墨电极为阳极</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水在</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阳</a:t>
                </a:r>
                <a:endParaRPr lang="en-US"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失去电子发生氧化反应生成氧气和氢离子</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电极反应为</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sz="2300"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p>
              <a:p>
                <a:pPr>
                  <a:spcAft>
                    <a:spcPts val="0"/>
                  </a:spcAft>
                </a:pP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4e</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氢离子通过阳离子交换膜由</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室向</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移</a:t>
                </a:r>
                <a:endParaRPr lang="en-US"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钴电极为阴极</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钴离子在阴极得到电子发</a:t>
                </a:r>
                <a:r>
                  <a:rPr lang="zh-CN" altLang="zh-CN" sz="23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生还原反应</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a:t>
                </a:r>
                <a:endParaRPr lang="en-US"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a:lnSpc>
                    <a:spcPct val="120000"/>
                  </a:lnSpc>
                  <a:spcAft>
                    <a:spcPts val="0"/>
                  </a:spcAft>
                </a:pP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钴</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电极反应为</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氯离子通过阴离子交换膜由</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室向</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室移动</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电极总反应</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en-US" altLang="zh-CN" sz="2300"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电解</m:t>
                            </m:r>
                            <m:r>
                              <a:rPr lang="en-US"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。由分析可知</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生成的氢离子通过</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阳离子</a:t>
                </a:r>
                <a:endParaRPr lang="en-US"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a:lnSpc>
                    <a:spcPct val="140000"/>
                  </a:lnSpc>
                  <a:spcAft>
                    <a:spcPts val="0"/>
                  </a:spcAft>
                </a:pP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交换</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膜</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室向</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室移动</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室中氢离子浓度增大</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由分析可知</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阴极生成</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钴</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阳极有</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水参与反应</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室溶液质量理论上减少</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若移除离子交换膜</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氯离子的放电能力强于水</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氯离子会在阳极失去电子发生氧化反应生成氯气</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则移除离子交换膜</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石墨电极上的反应会发生变化</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由分析可知</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00000"/>
                  </a:lnSpc>
                  <a:spcAft>
                    <a:spcPts val="0"/>
                  </a:spcAft>
                </a:pP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电解总反应</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的离子方程式为</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 </a:t>
                </a:r>
                <a:r>
                  <a:rPr lang="en-US"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电解</m:t>
                            </m:r>
                            <m:r>
                              <a:rPr lang="en-US"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2Co</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a:extLst>
                  <a:ext uri="{FF2B5EF4-FFF2-40B4-BE49-F238E27FC236}">
                    <a16:creationId xmlns:a16="http://schemas.microsoft.com/office/drawing/2014/main" id="{232A54A2-1C88-D098-99DC-6A60598C4928}"/>
                  </a:ext>
                </a:extLst>
              </p:cNvPr>
              <p:cNvSpPr>
                <a:spLocks noGrp="1" noRot="1" noChangeAspect="1" noMove="1" noResize="1" noEditPoints="1" noAdjustHandles="1" noChangeArrowheads="1" noChangeShapeType="1" noTextEdit="1"/>
              </p:cNvSpPr>
              <p:nvPr>
                <p:ph idx="1"/>
              </p:nvPr>
            </p:nvSpPr>
            <p:spPr>
              <a:xfrm>
                <a:off x="360854" y="659859"/>
                <a:ext cx="11485848" cy="6187976"/>
              </a:xfrm>
              <a:blipFill>
                <a:blip r:embed="rId2"/>
                <a:stretch>
                  <a:fillRect l="-743" r="-3344"/>
                </a:stretch>
              </a:blipFill>
            </p:spPr>
            <p:txBody>
              <a:bodyPr/>
              <a:lstStyle/>
              <a:p>
                <a:r>
                  <a:rPr lang="zh-CN" altLang="en-US">
                    <a:noFill/>
                  </a:rPr>
                  <a:t> </a:t>
                </a:r>
              </a:p>
            </p:txBody>
          </p:sp>
        </mc:Fallback>
      </mc:AlternateContent>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369480" y="770703"/>
            <a:ext cx="999732" cy="409339"/>
          </a:xfrm>
          <a:prstGeom prst="rect">
            <a:avLst/>
          </a:prstGeom>
        </p:spPr>
      </p:pic>
      <p:pic>
        <p:nvPicPr>
          <p:cNvPr id="4" name="b26.jpg" descr="id:2147495772;FounderCES"/>
          <p:cNvPicPr/>
          <p:nvPr/>
        </p:nvPicPr>
        <p:blipFill>
          <a:blip r:embed="rId4">
            <a:clrChange>
              <a:clrFrom>
                <a:srgbClr val="FFFFFE"/>
              </a:clrFrom>
              <a:clrTo>
                <a:srgbClr val="FFFFFE">
                  <a:alpha val="0"/>
                </a:srgbClr>
              </a:clrTo>
            </a:clrChange>
          </a:blip>
          <a:stretch>
            <a:fillRect/>
          </a:stretch>
        </p:blipFill>
        <p:spPr>
          <a:xfrm>
            <a:off x="8647366" y="649565"/>
            <a:ext cx="3242466" cy="2232248"/>
          </a:xfrm>
          <a:prstGeom prst="rect">
            <a:avLst/>
          </a:prstGeom>
        </p:spPr>
      </p:pic>
    </p:spTree>
    <p:extLst>
      <p:ext uri="{BB962C8B-B14F-4D97-AF65-F5344CB8AC3E}">
        <p14:creationId xmlns:p14="http://schemas.microsoft.com/office/powerpoint/2010/main" val="41973260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96840" y="999312"/>
            <a:ext cx="11386998" cy="1682120"/>
          </a:xfrm>
          <a:prstGeom prst="rect">
            <a:avLst/>
          </a:prstGeom>
        </p:spPr>
      </p:pic>
      <p:sp>
        <p:nvSpPr>
          <p:cNvPr id="5" name="内容占位符 4">
            <a:extLst>
              <a:ext uri="{FF2B5EF4-FFF2-40B4-BE49-F238E27FC236}">
                <a16:creationId xmlns:a16="http://schemas.microsoft.com/office/drawing/2014/main" id="{8A6C94E6-4137-0C94-4B59-35E2CECC1C26}"/>
              </a:ext>
            </a:extLst>
          </p:cNvPr>
          <p:cNvSpPr>
            <a:spLocks noGrp="1"/>
          </p:cNvSpPr>
          <p:nvPr>
            <p:ph idx="1"/>
          </p:nvPr>
        </p:nvSpPr>
        <p:spPr>
          <a:xfrm>
            <a:off x="360854" y="956131"/>
            <a:ext cx="11485848" cy="1684244"/>
          </a:xfrm>
        </p:spPr>
        <p:txBody>
          <a:bodyPr/>
          <a:lstStyle/>
          <a:p>
            <a:pPr indent="2155825"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解答电解类题目时首先判断阳极材料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确定是活性电极还是惰性电极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若为活性电极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则电极材料本身失去电子生成金属阳离子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而溶液中所有阴离子不再放电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若为惰性电极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则按电解质溶液中阴离子的还原性顺序放电。</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BDA3AB66-9C35-6E58-AC40-22B3BE335545}"/>
              </a:ext>
            </a:extLst>
          </p:cNvPr>
          <p:cNvPicPr>
            <a:picLocks noChangeAspect="1"/>
          </p:cNvPicPr>
          <p:nvPr/>
        </p:nvPicPr>
        <p:blipFill>
          <a:blip r:embed="rId3"/>
          <a:stretch>
            <a:fillRect/>
          </a:stretch>
        </p:blipFill>
        <p:spPr>
          <a:xfrm>
            <a:off x="487208" y="997188"/>
            <a:ext cx="2039559" cy="497670"/>
          </a:xfrm>
          <a:prstGeom prst="rect">
            <a:avLst/>
          </a:prstGeom>
        </p:spPr>
      </p:pic>
    </p:spTree>
    <p:extLst>
      <p:ext uri="{BB962C8B-B14F-4D97-AF65-F5344CB8AC3E}">
        <p14:creationId xmlns:p14="http://schemas.microsoft.com/office/powerpoint/2010/main" val="19244160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id="{1F1F75EB-1A63-8256-2FBA-6916BFBA1E6A}"/>
              </a:ext>
            </a:extLst>
          </p:cNvPr>
          <p:cNvSpPr>
            <a:spLocks noGrp="1"/>
          </p:cNvSpPr>
          <p:nvPr>
            <p:ph idx="1"/>
          </p:nvPr>
        </p:nvSpPr>
        <p:spPr>
          <a:xfrm>
            <a:off x="360854" y="746120"/>
            <a:ext cx="11485848" cy="1130246"/>
          </a:xfrm>
        </p:spPr>
        <p:txBody>
          <a:bodyPr/>
          <a:lstStyle/>
          <a:p>
            <a:pPr hangingPunct="0">
              <a:spcAft>
                <a:spcPts val="0"/>
              </a:spcAft>
            </a:pPr>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电解原理的应用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氯碱工业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91311;FounderCES"/>
          <p:cNvPicPr/>
          <p:nvPr/>
        </p:nvPicPr>
        <p:blipFill>
          <a:blip r:embed="rId2"/>
          <a:stretch>
            <a:fillRect/>
          </a:stretch>
        </p:blipFill>
        <p:spPr>
          <a:xfrm>
            <a:off x="406574" y="908720"/>
            <a:ext cx="952500" cy="334010"/>
          </a:xfrm>
          <a:prstGeom prst="rect">
            <a:avLst/>
          </a:prstGeom>
        </p:spPr>
      </p:pic>
      <p:pic>
        <p:nvPicPr>
          <p:cNvPr id="4" name="kd536.jpg" descr="id:2147495807;FounderCES"/>
          <p:cNvPicPr/>
          <p:nvPr/>
        </p:nvPicPr>
        <p:blipFill>
          <a:blip r:embed="rId3"/>
          <a:stretch>
            <a:fillRect/>
          </a:stretch>
        </p:blipFill>
        <p:spPr>
          <a:xfrm>
            <a:off x="3574926" y="1876366"/>
            <a:ext cx="4464496" cy="2250106"/>
          </a:xfrm>
          <a:prstGeom prst="rect">
            <a:avLst/>
          </a:prstGeom>
        </p:spPr>
      </p:pic>
    </p:spTree>
    <p:extLst>
      <p:ext uri="{BB962C8B-B14F-4D97-AF65-F5344CB8AC3E}">
        <p14:creationId xmlns:p14="http://schemas.microsoft.com/office/powerpoint/2010/main" val="2249111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3" name="表格 2"/>
              <p:cNvGraphicFramePr>
                <a:graphicFrameLocks noGrp="1"/>
              </p:cNvGraphicFramePr>
              <p:nvPr>
                <p:extLst>
                  <p:ext uri="{D42A27DB-BD31-4B8C-83A1-F6EECF244321}">
                    <p14:modId xmlns:p14="http://schemas.microsoft.com/office/powerpoint/2010/main" val="1301080421"/>
                  </p:ext>
                </p:extLst>
              </p:nvPr>
            </p:nvGraphicFramePr>
            <p:xfrm>
              <a:off x="334563" y="980729"/>
              <a:ext cx="11521282" cy="3998151"/>
            </p:xfrm>
            <a:graphic>
              <a:graphicData uri="http://schemas.openxmlformats.org/drawingml/2006/table">
                <a:tbl>
                  <a:tblPr firstRow="1" firstCol="1" bandRow="1"/>
                  <a:tblGrid>
                    <a:gridCol w="1872211">
                      <a:extLst>
                        <a:ext uri="{9D8B030D-6E8A-4147-A177-3AD203B41FA5}">
                          <a16:colId xmlns:a16="http://schemas.microsoft.com/office/drawing/2014/main" val="539306323"/>
                        </a:ext>
                      </a:extLst>
                    </a:gridCol>
                    <a:gridCol w="3960440">
                      <a:extLst>
                        <a:ext uri="{9D8B030D-6E8A-4147-A177-3AD203B41FA5}">
                          <a16:colId xmlns:a16="http://schemas.microsoft.com/office/drawing/2014/main" val="2794708089"/>
                        </a:ext>
                      </a:extLst>
                    </a:gridCol>
                    <a:gridCol w="5688631">
                      <a:extLst>
                        <a:ext uri="{9D8B030D-6E8A-4147-A177-3AD203B41FA5}">
                          <a16:colId xmlns:a16="http://schemas.microsoft.com/office/drawing/2014/main" val="958303542"/>
                        </a:ext>
                      </a:extLst>
                    </a:gridCol>
                  </a:tblGrid>
                  <a:tr h="21728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阳极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阴极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031083261"/>
                      </a:ext>
                    </a:extLst>
                  </a:tr>
                  <a:tr h="21728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主要离子移动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移向阳极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263" marR="4226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透过阳离子交换膜移向阴极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263" marR="4226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82162483"/>
                      </a:ext>
                    </a:extLst>
                  </a:tr>
                  <a:tr h="27621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电极反应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263" marR="4226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263" marR="4226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25951176"/>
                      </a:ext>
                    </a:extLst>
                  </a:tr>
                  <a:tr h="217284">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263" marR="4226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浓度越来越大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92023068"/>
                      </a:ext>
                    </a:extLst>
                  </a:tr>
                  <a:tr h="406093">
                    <a:tc vMerge="1">
                      <a:txBody>
                        <a:bodyPr/>
                        <a:lstStyle/>
                        <a:p>
                          <a:endParaRPr lang="zh-CN" altLang="en-US"/>
                        </a:p>
                      </a:txBody>
                      <a:tcPr/>
                    </a:tc>
                    <a:tc gridSpan="2">
                      <a:txBody>
                        <a:bodyPr/>
                        <a:lstStyle/>
                        <a:p>
                          <a:pPr algn="ctr" hangingPunct="0">
                            <a:lnSpc>
                              <a:spcPct val="10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总反应为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2NaCl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400" b="1" i="1"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电解</m:t>
                                      </m:r>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263" marR="4226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536174797"/>
                      </a:ext>
                    </a:extLst>
                  </a:tr>
                  <a:tr h="46603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装置的优点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能防止阴极产生的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和阳极产生的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相混合而引起爆炸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能避免</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作用生成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NaCl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NaClO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而影响烧碱的质量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263" marR="4226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189100315"/>
                      </a:ext>
                    </a:extLst>
                  </a:tr>
                </a:tbl>
              </a:graphicData>
            </a:graphic>
          </p:graphicFrame>
        </mc:Choice>
        <mc:Fallback>
          <p:graphicFrame>
            <p:nvGraphicFramePr>
              <p:cNvPr id="3" name="表格 2"/>
              <p:cNvGraphicFramePr>
                <a:graphicFrameLocks noGrp="1"/>
              </p:cNvGraphicFramePr>
              <p:nvPr>
                <p:extLst>
                  <p:ext uri="{D42A27DB-BD31-4B8C-83A1-F6EECF244321}">
                    <p14:modId xmlns:p14="http://schemas.microsoft.com/office/powerpoint/2010/main" val="1301080421"/>
                  </p:ext>
                </p:extLst>
              </p:nvPr>
            </p:nvGraphicFramePr>
            <p:xfrm>
              <a:off x="334563" y="980729"/>
              <a:ext cx="11521282" cy="3998151"/>
            </p:xfrm>
            <a:graphic>
              <a:graphicData uri="http://schemas.openxmlformats.org/drawingml/2006/table">
                <a:tbl>
                  <a:tblPr firstRow="1" firstCol="1" bandRow="1"/>
                  <a:tblGrid>
                    <a:gridCol w="1872211">
                      <a:extLst>
                        <a:ext uri="{9D8B030D-6E8A-4147-A177-3AD203B41FA5}">
                          <a16:colId xmlns:a16="http://schemas.microsoft.com/office/drawing/2014/main" val="539306323"/>
                        </a:ext>
                      </a:extLst>
                    </a:gridCol>
                    <a:gridCol w="3960440">
                      <a:extLst>
                        <a:ext uri="{9D8B030D-6E8A-4147-A177-3AD203B41FA5}">
                          <a16:colId xmlns:a16="http://schemas.microsoft.com/office/drawing/2014/main" val="2794708089"/>
                        </a:ext>
                      </a:extLst>
                    </a:gridCol>
                    <a:gridCol w="5688631">
                      <a:extLst>
                        <a:ext uri="{9D8B030D-6E8A-4147-A177-3AD203B41FA5}">
                          <a16:colId xmlns:a16="http://schemas.microsoft.com/office/drawing/2014/main" val="958303542"/>
                        </a:ext>
                      </a:extLst>
                    </a:gridCol>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阳极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阴极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031083261"/>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主要离子移动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移向阳极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263" marR="4226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透过阳离子交换膜移向阴极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263" marR="4226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82162483"/>
                      </a:ext>
                    </a:extLst>
                  </a:tr>
                  <a:tr h="66459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电极反应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42263" marR="4226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47385" t="-164545" r="-144000" b="-362727"/>
                          </a:stretch>
                        </a:blipFill>
                      </a:tcPr>
                    </a:tc>
                    <a:tc>
                      <a:txBody>
                        <a:bodyPr/>
                        <a:lstStyle/>
                        <a:p>
                          <a:endParaRPr lang="zh-CN"/>
                        </a:p>
                      </a:txBody>
                      <a:tcPr marL="42263" marR="4226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02570" t="-164545" r="-214" b="-362727"/>
                          </a:stretch>
                        </a:blipFill>
                      </a:tcPr>
                    </a:tc>
                    <a:extLst>
                      <a:ext uri="{0D108BD9-81ED-4DB2-BD59-A6C34878D82A}">
                        <a16:rowId xmlns:a16="http://schemas.microsoft.com/office/drawing/2014/main" val="2425951176"/>
                      </a:ext>
                    </a:extLst>
                  </a:tr>
                  <a:tr h="548640">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263" marR="4226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浓度越来越大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92023068"/>
                      </a:ext>
                    </a:extLst>
                  </a:tr>
                  <a:tr h="659765">
                    <a:tc vMerge="1">
                      <a:txBody>
                        <a:bodyPr/>
                        <a:lstStyle/>
                        <a:p>
                          <a:endParaRPr lang="zh-CN" altLang="en-US"/>
                        </a:p>
                      </a:txBody>
                      <a:tcPr/>
                    </a:tc>
                    <a:tc gridSpan="2">
                      <a:txBody>
                        <a:bodyPr/>
                        <a:lstStyle/>
                        <a:p>
                          <a:endParaRPr lang="zh-CN"/>
                        </a:p>
                      </a:txBody>
                      <a:tcPr marL="42263" marR="4226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9444" t="-352778" r="-126" b="-186111"/>
                          </a:stretch>
                        </a:blipFill>
                      </a:tcPr>
                    </a:tc>
                    <a:tc hMerge="1">
                      <a:txBody>
                        <a:bodyPr/>
                        <a:lstStyle/>
                        <a:p>
                          <a:endParaRPr lang="zh-CN" altLang="en-US"/>
                        </a:p>
                      </a:txBody>
                      <a:tcPr/>
                    </a:tc>
                    <a:extLst>
                      <a:ext uri="{0D108BD9-81ED-4DB2-BD59-A6C34878D82A}">
                        <a16:rowId xmlns:a16="http://schemas.microsoft.com/office/drawing/2014/main" val="2536174797"/>
                      </a:ext>
                    </a:extLst>
                  </a:tr>
                  <a:tr h="102787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装置的优点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能防止阴极产生的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和阳极产生的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相混合而引起爆炸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能避免</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作用生成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NaCl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NaClO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而影响烧碱的质量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263" marR="4226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189100315"/>
                      </a:ext>
                    </a:extLst>
                  </a:tr>
                </a:tbl>
              </a:graphicData>
            </a:graphic>
          </p:graphicFrame>
        </mc:Fallback>
      </mc:AlternateContent>
    </p:spTree>
    <p:extLst>
      <p:ext uri="{BB962C8B-B14F-4D97-AF65-F5344CB8AC3E}">
        <p14:creationId xmlns:p14="http://schemas.microsoft.com/office/powerpoint/2010/main" val="320328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a:extLst>
              <a:ext uri="{FF2B5EF4-FFF2-40B4-BE49-F238E27FC236}">
                <a16:creationId xmlns:a16="http://schemas.microsoft.com/office/drawing/2014/main" id="{5BA2A7D0-A62B-9649-94A8-32B442D8A377}"/>
              </a:ext>
            </a:extLst>
          </p:cNvPr>
          <p:cNvSpPr>
            <a:spLocks noGrp="1"/>
          </p:cNvSpPr>
          <p:nvPr>
            <p:ph idx="1"/>
          </p:nvPr>
        </p:nvSpPr>
        <p:spPr>
          <a:xfrm>
            <a:off x="360854" y="1474901"/>
            <a:ext cx="11485848" cy="3346237"/>
          </a:xfrm>
        </p:spPr>
        <p:txBody>
          <a:bodyPr/>
          <a:lstStyle/>
          <a:p>
            <a:pPr hangingPunct="0">
              <a:spcAft>
                <a:spcPts val="0"/>
              </a:spcAft>
            </a:pPr>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电解原理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电解池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电解池：把</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电能转化为化学能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的装置。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构成条件：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①</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有与直流电源相连的两个电极；</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②</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电解质溶液</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或熔融盐</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③</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形成闭合回路。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记忆口诀为</a:t>
            </a:r>
            <a: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两极一质一电源一回路</a:t>
            </a:r>
            <a: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286894" y="952608"/>
            <a:ext cx="5976664" cy="555056"/>
          </a:xfrm>
          <a:prstGeom prst="rect">
            <a:avLst/>
          </a:prstGeom>
        </p:spPr>
      </p:pic>
      <p:pic>
        <p:nvPicPr>
          <p:cNvPr id="4" name="图片 3"/>
          <p:cNvPicPr>
            <a:picLocks noChangeAspect="1"/>
          </p:cNvPicPr>
          <p:nvPr/>
        </p:nvPicPr>
        <p:blipFill>
          <a:blip r:embed="rId3"/>
          <a:stretch>
            <a:fillRect/>
          </a:stretch>
        </p:blipFill>
        <p:spPr>
          <a:xfrm>
            <a:off x="360854" y="1585180"/>
            <a:ext cx="1536380" cy="461604"/>
          </a:xfrm>
          <a:prstGeom prst="rect">
            <a:avLst/>
          </a:prstGeom>
        </p:spPr>
      </p:pic>
      <p:pic>
        <p:nvPicPr>
          <p:cNvPr id="6" name="箭头右下.eps" descr="id:2147495630;FounderCES"/>
          <p:cNvPicPr/>
          <p:nvPr/>
        </p:nvPicPr>
        <p:blipFill>
          <a:blip r:embed="rId4"/>
          <a:stretch>
            <a:fillRect/>
          </a:stretch>
        </p:blipFill>
        <p:spPr>
          <a:xfrm>
            <a:off x="1567328" y="4235342"/>
            <a:ext cx="525564" cy="414812"/>
          </a:xfrm>
          <a:prstGeom prst="rect">
            <a:avLst/>
          </a:prstGeom>
        </p:spPr>
      </p:pic>
    </p:spTree>
    <p:extLst>
      <p:ext uri="{BB962C8B-B14F-4D97-AF65-F5344CB8AC3E}">
        <p14:creationId xmlns:p14="http://schemas.microsoft.com/office/powerpoint/2010/main" val="41946595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CD8B7496-CCB3-4832-30F2-1C93637C7B8C}"/>
              </a:ext>
            </a:extLst>
          </p:cNvPr>
          <p:cNvSpPr>
            <a:spLocks noGrp="1"/>
          </p:cNvSpPr>
          <p:nvPr>
            <p:ph idx="1"/>
          </p:nvPr>
        </p:nvSpPr>
        <p:spPr>
          <a:xfrm>
            <a:off x="360854" y="681070"/>
            <a:ext cx="11485848" cy="535916"/>
          </a:xfrm>
        </p:spPr>
        <p:txBody>
          <a:bodyPr/>
          <a:lstStyle/>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电镀池与电解精炼池的区别与联系</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graphicFrame>
            <p:nvGraphicFramePr>
              <p:cNvPr id="2" name="表格 1"/>
              <p:cNvGraphicFramePr>
                <a:graphicFrameLocks noGrp="1"/>
              </p:cNvGraphicFramePr>
              <p:nvPr>
                <p:extLst>
                  <p:ext uri="{D42A27DB-BD31-4B8C-83A1-F6EECF244321}">
                    <p14:modId xmlns:p14="http://schemas.microsoft.com/office/powerpoint/2010/main" val="1520407699"/>
                  </p:ext>
                </p:extLst>
              </p:nvPr>
            </p:nvGraphicFramePr>
            <p:xfrm>
              <a:off x="360854" y="1222631"/>
              <a:ext cx="11485847" cy="5320486"/>
            </p:xfrm>
            <a:graphic>
              <a:graphicData uri="http://schemas.openxmlformats.org/drawingml/2006/table">
                <a:tbl>
                  <a:tblPr firstRow="1" firstCol="1" bandRow="1"/>
                  <a:tblGrid>
                    <a:gridCol w="2710016">
                      <a:extLst>
                        <a:ext uri="{9D8B030D-6E8A-4147-A177-3AD203B41FA5}">
                          <a16:colId xmlns:a16="http://schemas.microsoft.com/office/drawing/2014/main" val="1763642512"/>
                        </a:ext>
                      </a:extLst>
                    </a:gridCol>
                    <a:gridCol w="2592288">
                      <a:extLst>
                        <a:ext uri="{9D8B030D-6E8A-4147-A177-3AD203B41FA5}">
                          <a16:colId xmlns:a16="http://schemas.microsoft.com/office/drawing/2014/main" val="1426222233"/>
                        </a:ext>
                      </a:extLst>
                    </a:gridCol>
                    <a:gridCol w="6183543">
                      <a:extLst>
                        <a:ext uri="{9D8B030D-6E8A-4147-A177-3AD203B41FA5}">
                          <a16:colId xmlns:a16="http://schemas.microsoft.com/office/drawing/2014/main" val="814691555"/>
                        </a:ext>
                      </a:extLst>
                    </a:gridCol>
                  </a:tblGrid>
                  <a:tr h="491332">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电镀池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电解精炼池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777843699"/>
                      </a:ext>
                    </a:extLst>
                  </a:tr>
                  <a:tr h="1053828">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在某些金属表面镀上一层其他金属或合金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利用电解原理提纯金属</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24920401"/>
                      </a:ext>
                    </a:extLst>
                  </a:tr>
                  <a:tr h="491332">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以铁上镀铜为例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以电解精炼铜为例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19136032"/>
                      </a:ext>
                    </a:extLst>
                  </a:tr>
                  <a:tr h="491332">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阳极材料</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纯铜</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粗铜</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含锌、银、金等杂质</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84367973"/>
                      </a:ext>
                    </a:extLst>
                  </a:tr>
                  <a:tr h="491332">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阴极材料</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镀件</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纯铜</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46416575"/>
                      </a:ext>
                    </a:extLst>
                  </a:tr>
                  <a:tr h="624569">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阳极反应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63151359"/>
                      </a:ext>
                    </a:extLst>
                  </a:tr>
                  <a:tr h="624569">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阴极反应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68195599"/>
                      </a:ext>
                    </a:extLst>
                  </a:tr>
                  <a:tr h="491332">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电解质溶液及其变化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硫酸铜溶液保持不变</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反应后硫酸铜溶液中混有</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浓度减小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42564436"/>
                      </a:ext>
                    </a:extLst>
                  </a:tr>
                  <a:tr h="491332">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电镀池和电解精炼池是特定条件下的电解池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087065355"/>
                      </a:ext>
                    </a:extLst>
                  </a:tr>
                </a:tbl>
              </a:graphicData>
            </a:graphic>
          </p:graphicFrame>
        </mc:Choice>
        <mc:Fallback>
          <p:graphicFrame>
            <p:nvGraphicFramePr>
              <p:cNvPr id="2" name="表格 1"/>
              <p:cNvGraphicFramePr>
                <a:graphicFrameLocks noGrp="1"/>
              </p:cNvGraphicFramePr>
              <p:nvPr>
                <p:extLst>
                  <p:ext uri="{D42A27DB-BD31-4B8C-83A1-F6EECF244321}">
                    <p14:modId xmlns:p14="http://schemas.microsoft.com/office/powerpoint/2010/main" val="1520407699"/>
                  </p:ext>
                </p:extLst>
              </p:nvPr>
            </p:nvGraphicFramePr>
            <p:xfrm>
              <a:off x="360854" y="1222631"/>
              <a:ext cx="11485847" cy="5320486"/>
            </p:xfrm>
            <a:graphic>
              <a:graphicData uri="http://schemas.openxmlformats.org/drawingml/2006/table">
                <a:tbl>
                  <a:tblPr firstRow="1" firstCol="1" bandRow="1"/>
                  <a:tblGrid>
                    <a:gridCol w="2710016">
                      <a:extLst>
                        <a:ext uri="{9D8B030D-6E8A-4147-A177-3AD203B41FA5}">
                          <a16:colId xmlns:a16="http://schemas.microsoft.com/office/drawing/2014/main" val="1763642512"/>
                        </a:ext>
                      </a:extLst>
                    </a:gridCol>
                    <a:gridCol w="2592288">
                      <a:extLst>
                        <a:ext uri="{9D8B030D-6E8A-4147-A177-3AD203B41FA5}">
                          <a16:colId xmlns:a16="http://schemas.microsoft.com/office/drawing/2014/main" val="1426222233"/>
                        </a:ext>
                      </a:extLst>
                    </a:gridCol>
                    <a:gridCol w="6183543">
                      <a:extLst>
                        <a:ext uri="{9D8B030D-6E8A-4147-A177-3AD203B41FA5}">
                          <a16:colId xmlns:a16="http://schemas.microsoft.com/office/drawing/2014/main" val="814691555"/>
                        </a:ext>
                      </a:extLst>
                    </a:gridCol>
                  </a:tblGrid>
                  <a:tr h="502920">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电镀池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电解精炼池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777843699"/>
                      </a:ext>
                    </a:extLst>
                  </a:tr>
                  <a:tr h="1053828">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在某些金属表面镀上一层其他金属或合金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利用电解原理提纯金属</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24920401"/>
                      </a:ext>
                    </a:extLst>
                  </a:tr>
                  <a:tr h="502920">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以铁上镀铜为例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以电解精炼铜为例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19136032"/>
                      </a:ext>
                    </a:extLst>
                  </a:tr>
                  <a:tr h="502920">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阳极材料</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纯铜</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粗铜</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含锌、银、金等杂质</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84367973"/>
                      </a:ext>
                    </a:extLst>
                  </a:tr>
                  <a:tr h="502920">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阴极材料</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镀件</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纯铜</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46416575"/>
                      </a:ext>
                    </a:extLst>
                  </a:tr>
                  <a:tr h="624569">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阳极反应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04941" t="-495098" r="-239294" b="-276471"/>
                          </a:stretch>
                        </a:blipFill>
                      </a:tcPr>
                    </a:tc>
                    <a:tc>
                      <a:txBody>
                        <a:bodyPr/>
                        <a:lstStyle/>
                        <a:p>
                          <a:endParaRPr lang="zh-CN"/>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85813" t="-495098" r="-197" b="-276471"/>
                          </a:stretch>
                        </a:blipFill>
                      </a:tcPr>
                    </a:tc>
                    <a:extLst>
                      <a:ext uri="{0D108BD9-81ED-4DB2-BD59-A6C34878D82A}">
                        <a16:rowId xmlns:a16="http://schemas.microsoft.com/office/drawing/2014/main" val="3663151359"/>
                      </a:ext>
                    </a:extLst>
                  </a:tr>
                  <a:tr h="624569">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阴极反应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04941" t="-589320" r="-239294" b="-173786"/>
                          </a:stretch>
                        </a:blipFill>
                      </a:tcPr>
                    </a:tc>
                    <a:tc>
                      <a:txBody>
                        <a:bodyPr/>
                        <a:lstStyle/>
                        <a:p>
                          <a:endParaRPr lang="zh-CN"/>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85813" t="-589320" r="-197" b="-173786"/>
                          </a:stretch>
                        </a:blipFill>
                      </a:tcPr>
                    </a:tc>
                    <a:extLst>
                      <a:ext uri="{0D108BD9-81ED-4DB2-BD59-A6C34878D82A}">
                        <a16:rowId xmlns:a16="http://schemas.microsoft.com/office/drawing/2014/main" val="3868195599"/>
                      </a:ext>
                    </a:extLst>
                  </a:tr>
                  <a:tr h="502920">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电解质溶液及其变化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硫酸铜溶液保持不变</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反应后硫酸铜溶液中混有</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浓度减小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42564436"/>
                      </a:ext>
                    </a:extLst>
                  </a:tr>
                  <a:tr h="502920">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电镀池和电解精炼池是特定条件下的电解池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658" marR="266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087065355"/>
                      </a:ext>
                    </a:extLst>
                  </a:tr>
                </a:tbl>
              </a:graphicData>
            </a:graphic>
          </p:graphicFrame>
        </mc:Fallback>
      </mc:AlternateContent>
    </p:spTree>
    <p:extLst>
      <p:ext uri="{BB962C8B-B14F-4D97-AF65-F5344CB8AC3E}">
        <p14:creationId xmlns:p14="http://schemas.microsoft.com/office/powerpoint/2010/main" val="36190733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19794" y="876882"/>
            <a:ext cx="11426908" cy="3903018"/>
          </a:xfrm>
          <a:prstGeom prst="rect">
            <a:avLst/>
          </a:prstGeom>
        </p:spPr>
      </p:pic>
      <p:sp>
        <p:nvSpPr>
          <p:cNvPr id="2" name="内容占位符 1"/>
          <p:cNvSpPr>
            <a:spLocks noGrp="1"/>
          </p:cNvSpPr>
          <p:nvPr>
            <p:ph idx="1"/>
          </p:nvPr>
        </p:nvSpPr>
        <p:spPr>
          <a:xfrm>
            <a:off x="360854" y="809582"/>
            <a:ext cx="11485848" cy="3970318"/>
          </a:xfrm>
        </p:spPr>
        <p:txBody>
          <a:bodyPr/>
          <a:lstStyle/>
          <a:p>
            <a:pPr indent="612140" hangingPunct="0">
              <a:spcAft>
                <a:spcPts val="0"/>
              </a:spcAft>
            </a:pP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电解原理应用中的易错点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误认为氯碱工业中两个室中的原料均为饱和食盐水。氯碱工业中两极室放入的原料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阳极室是精制后的饱和食盐水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阴极室是稀</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误认为在金属活动性顺序表中排在氢前面的金属阳离子一定不能放电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如在镀件上镀锌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电解质溶液应是含</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的浓溶液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在阴极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得电子生成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而不是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放电。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误认为粗铜精炼时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阴极增重与阳极减重相等。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易错辨析.EPS" descr="id:2147495830;FounderCES"/>
          <p:cNvPicPr/>
          <p:nvPr/>
        </p:nvPicPr>
        <p:blipFill>
          <a:blip r:embed="rId3"/>
          <a:stretch>
            <a:fillRect/>
          </a:stretch>
        </p:blipFill>
        <p:spPr>
          <a:xfrm>
            <a:off x="448623" y="972182"/>
            <a:ext cx="1737795" cy="360040"/>
          </a:xfrm>
          <a:prstGeom prst="rect">
            <a:avLst/>
          </a:prstGeom>
        </p:spPr>
      </p:pic>
    </p:spTree>
    <p:extLst>
      <p:ext uri="{BB962C8B-B14F-4D97-AF65-F5344CB8AC3E}">
        <p14:creationId xmlns:p14="http://schemas.microsoft.com/office/powerpoint/2010/main" val="21595335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A48B800A-9053-26E0-088C-E2FB25EC4C92}"/>
              </a:ext>
            </a:extLst>
          </p:cNvPr>
          <p:cNvSpPr>
            <a:spLocks noGrp="1"/>
          </p:cNvSpPr>
          <p:nvPr>
            <p:ph idx="1"/>
          </p:nvPr>
        </p:nvSpPr>
        <p:spPr>
          <a:xfrm>
            <a:off x="360854" y="746120"/>
            <a:ext cx="11485848" cy="5078313"/>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河南南阳六校高二第一次联考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氯碱工业是高能耗产业，一种将电解池与燃料电池相组合的新工艺节能超过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％。在这种工艺设计中，相关物料的传输与转化关系如图所示，其中的电极未标出，所用的离子交换膜都只允许阳离子通过。已知：空气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除去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中氧气的体积分数约为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电解池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在通电条件下反应的离子反应方程式为</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典例2.EPS" descr="id:2147492653;FounderCES">
            <a:extLst>
              <a:ext uri="{FF2B5EF4-FFF2-40B4-BE49-F238E27FC236}">
                <a16:creationId xmlns:a16="http://schemas.microsoft.com/office/drawing/2014/main" id="{998FE7EE-51D7-30C4-0569-4E96DEC537C3}"/>
              </a:ext>
            </a:extLst>
          </p:cNvPr>
          <p:cNvPicPr>
            <a:picLocks noChangeAspect="1"/>
          </p:cNvPicPr>
          <p:nvPr/>
        </p:nvPicPr>
        <p:blipFill>
          <a:blip r:embed="rId2"/>
          <a:stretch>
            <a:fillRect/>
          </a:stretch>
        </p:blipFill>
        <p:spPr>
          <a:xfrm>
            <a:off x="426094" y="917346"/>
            <a:ext cx="1099465" cy="353720"/>
          </a:xfrm>
          <a:prstGeom prst="rect">
            <a:avLst/>
          </a:prstGeom>
        </p:spPr>
      </p:pic>
      <p:pic>
        <p:nvPicPr>
          <p:cNvPr id="4" name="wht70.jpg" descr="id:2147495844;FounderCES"/>
          <p:cNvPicPr/>
          <p:nvPr/>
        </p:nvPicPr>
        <p:blipFill>
          <a:blip r:embed="rId3"/>
          <a:stretch>
            <a:fillRect/>
          </a:stretch>
        </p:blipFill>
        <p:spPr>
          <a:xfrm>
            <a:off x="3189904" y="3080586"/>
            <a:ext cx="5827747" cy="2088232"/>
          </a:xfrm>
          <a:prstGeom prst="rect">
            <a:avLst/>
          </a:prstGeom>
        </p:spPr>
      </p:pic>
      <mc:AlternateContent xmlns:mc="http://schemas.openxmlformats.org/markup-compatibility/2006" xmlns:a14="http://schemas.microsoft.com/office/drawing/2010/main">
        <mc:Choice Requires="a14">
          <p:sp>
            <p:nvSpPr>
              <p:cNvPr id="6" name="矩形 5"/>
              <p:cNvSpPr/>
              <p:nvPr/>
            </p:nvSpPr>
            <p:spPr>
              <a:xfrm>
                <a:off x="1377846" y="5617288"/>
                <a:ext cx="6092825" cy="758541"/>
              </a:xfrm>
              <a:prstGeom prst="rect">
                <a:avLst/>
              </a:prstGeom>
            </p:spPr>
            <p:txBody>
              <a:bodyPr>
                <a:spAutoFit/>
              </a:bodyPr>
              <a:lstStyle/>
              <a:p>
                <a:pPr>
                  <a:spcAft>
                    <a:spcPts val="0"/>
                  </a:spcAft>
                </a:pPr>
                <a:r>
                  <a:rPr lang="en-US" altLang="zh-CN" sz="2400">
                    <a:solidFill>
                      <a:srgbClr val="000000"/>
                    </a:solidFill>
                    <a:cs typeface="Times New Roman" panose="02020603050405020304" pitchFamily="18" charset="0"/>
                  </a:rPr>
                  <a:t>2Cl</a:t>
                </a:r>
                <a:r>
                  <a:rPr lang="zh-CN" altLang="zh-CN" sz="2400" baseline="30000">
                    <a:solidFill>
                      <a:srgbClr val="000000"/>
                    </a:solidFill>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2H</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O</a:t>
                </a:r>
                <a:r>
                  <a:rPr lang="zh-CN" altLang="zh-CN" sz="2400" baseline="30000">
                    <a:solidFill>
                      <a:srgbClr val="000000"/>
                    </a:solidFill>
                    <a:cs typeface="Times New Roman" panose="02020603050405020304" pitchFamily="18" charset="0"/>
                  </a:rPr>
                  <a:t> </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a:solidFill>
                                  <a:srgbClr val="000000"/>
                                </a:solidFill>
                                <a:latin typeface="Cambria Math" panose="02040503050406030204" pitchFamily="18" charset="0"/>
                                <a:cs typeface="Times New Roman" panose="02020603050405020304" pitchFamily="18" charset="0"/>
                              </a:rPr>
                              <m:t>   </m:t>
                            </m:r>
                            <m:r>
                              <a:rPr lang="zh-CN" altLang="zh-CN" sz="2400">
                                <a:solidFill>
                                  <a:srgbClr val="000000"/>
                                </a:solidFill>
                                <a:latin typeface="Cambria Math" panose="02040503050406030204" pitchFamily="18" charset="0"/>
                                <a:cs typeface="Times New Roman" panose="02020603050405020304" pitchFamily="18" charset="0"/>
                              </a:rPr>
                              <m:t>电解</m:t>
                            </m:r>
                            <m:r>
                              <a:rPr lang="en-US" altLang="zh-CN" sz="2400">
                                <a:solidFill>
                                  <a:srgbClr val="000000"/>
                                </a:solidFill>
                                <a:latin typeface="Cambria Math" panose="02040503050406030204" pitchFamily="18" charset="0"/>
                                <a:cs typeface="Times New Roman" panose="02020603050405020304" pitchFamily="18" charset="0"/>
                              </a:rPr>
                              <m:t>   </m:t>
                            </m:r>
                          </m:e>
                        </m:bar>
                      </m:num>
                      <m:den>
                        <m:r>
                          <a:rPr lang="en-US" altLang="zh-CN" sz="2400" i="1">
                            <a:solidFill>
                              <a:srgbClr val="000000"/>
                            </a:solidFill>
                            <a:latin typeface="Cambria Math" panose="02040503050406030204" pitchFamily="18" charset="0"/>
                            <a:cs typeface="Times New Roman" panose="02020603050405020304" pitchFamily="18" charset="0"/>
                          </a:rPr>
                          <m:t> </m:t>
                        </m:r>
                      </m:den>
                    </m:f>
                  </m:oMath>
                </a14:m>
                <a:r>
                  <a:rPr lang="en-US" altLang="zh-CN" sz="2400" baseline="300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Cl</a:t>
                </a:r>
                <a:r>
                  <a:rPr lang="en-US" altLang="zh-CN" sz="2400" baseline="-25000">
                    <a:solidFill>
                      <a:srgbClr val="000000"/>
                    </a:solidFill>
                    <a:cs typeface="Times New Roman" panose="02020603050405020304" pitchFamily="18" charset="0"/>
                  </a:rPr>
                  <a:t>2</a:t>
                </a:r>
                <a:r>
                  <a:rPr lang="en-US" altLang="zh-CN" sz="2400">
                    <a:solidFill>
                      <a:srgbClr val="000000"/>
                    </a:solidFill>
                    <a:ea typeface="Times New Roman" panose="02020603050405020304" pitchFamily="18" charset="0"/>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H</a:t>
                </a:r>
                <a:r>
                  <a:rPr lang="en-US" altLang="zh-CN" sz="2400" baseline="-25000">
                    <a:solidFill>
                      <a:srgbClr val="000000"/>
                    </a:solidFill>
                    <a:cs typeface="Times New Roman" panose="02020603050405020304" pitchFamily="18" charset="0"/>
                  </a:rPr>
                  <a:t>2</a:t>
                </a:r>
                <a:r>
                  <a:rPr lang="en-US" altLang="zh-CN" sz="2400">
                    <a:solidFill>
                      <a:srgbClr val="000000"/>
                    </a:solidFill>
                    <a:ea typeface="Times New Roman" panose="02020603050405020304" pitchFamily="18" charset="0"/>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2OH</a:t>
                </a:r>
                <a:r>
                  <a:rPr lang="zh-CN" altLang="zh-CN" sz="2400" baseline="300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xmlns="">
          <p:sp>
            <p:nvSpPr>
              <p:cNvPr id="6" name="矩形 5"/>
              <p:cNvSpPr>
                <a:spLocks noRot="1" noChangeAspect="1" noMove="1" noResize="1" noEditPoints="1" noAdjustHandles="1" noChangeArrowheads="1" noChangeShapeType="1" noTextEdit="1"/>
              </p:cNvSpPr>
              <p:nvPr/>
            </p:nvSpPr>
            <p:spPr>
              <a:xfrm>
                <a:off x="1377846" y="5617288"/>
                <a:ext cx="6092825" cy="758541"/>
              </a:xfrm>
              <a:prstGeom prst="rect">
                <a:avLst/>
              </a:prstGeom>
              <a:blipFill>
                <a:blip r:embed="rId4"/>
                <a:stretch>
                  <a:fillRect l="-1500" b="-6400"/>
                </a:stretch>
              </a:blipFill>
            </p:spPr>
            <p:txBody>
              <a:bodyPr/>
              <a:lstStyle/>
              <a:p>
                <a:r>
                  <a:rPr lang="zh-CN" altLang="en-US">
                    <a:noFill/>
                  </a:rPr>
                  <a:t> </a:t>
                </a:r>
              </a:p>
            </p:txBody>
          </p:sp>
        </mc:Fallback>
      </mc:AlternateContent>
      <p:pic>
        <p:nvPicPr>
          <p:cNvPr id="11" name="图片 10"/>
          <p:cNvPicPr>
            <a:picLocks noChangeAspect="1"/>
          </p:cNvPicPr>
          <p:nvPr/>
        </p:nvPicPr>
        <p:blipFill>
          <a:blip r:embed="rId5"/>
          <a:stretch>
            <a:fillRect/>
          </a:stretch>
        </p:blipFill>
        <p:spPr>
          <a:xfrm>
            <a:off x="403575" y="5860150"/>
            <a:ext cx="1046020" cy="423292"/>
          </a:xfrm>
          <a:prstGeom prst="rect">
            <a:avLst/>
          </a:prstGeom>
        </p:spPr>
      </p:pic>
    </p:spTree>
    <p:extLst>
      <p:ext uri="{BB962C8B-B14F-4D97-AF65-F5344CB8AC3E}">
        <p14:creationId xmlns:p14="http://schemas.microsoft.com/office/powerpoint/2010/main" val="1609816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866537"/>
              </a:xfrm>
            </p:spPr>
            <p:txBody>
              <a:bodyPr/>
              <a:lstStyle/>
              <a:p>
                <a:pPr algn="dist">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是燃料电池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右侧通空气的为正极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左侧为负极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因此电解池的右侧为阴极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左侧为阳极。氯碱工业电解饱和食盐水的离子方程式为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 </a:t>
                </a:r>
              </a:p>
              <a:p>
                <a:pPr>
                  <a:lnSpc>
                    <a:spcPct val="100000"/>
                  </a:lnSpc>
                  <a:spcAft>
                    <a:spcPts val="0"/>
                  </a:spcAf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电解</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866537"/>
              </a:xfrm>
              <a:blipFill>
                <a:blip r:embed="rId2"/>
                <a:stretch>
                  <a:fillRect l="-796" r="-849" b="-1954"/>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334046" y="865590"/>
            <a:ext cx="1046020" cy="428292"/>
          </a:xfrm>
          <a:prstGeom prst="rect">
            <a:avLst/>
          </a:prstGeom>
        </p:spPr>
      </p:pic>
      <p:pic>
        <p:nvPicPr>
          <p:cNvPr id="5" name="wht70.jpg" descr="id:2147495844;FounderCES"/>
          <p:cNvPicPr/>
          <p:nvPr/>
        </p:nvPicPr>
        <p:blipFill>
          <a:blip r:embed="rId4"/>
          <a:stretch>
            <a:fillRect/>
          </a:stretch>
        </p:blipFill>
        <p:spPr>
          <a:xfrm>
            <a:off x="3502918" y="2852936"/>
            <a:ext cx="5827747" cy="2088232"/>
          </a:xfrm>
          <a:prstGeom prst="rect">
            <a:avLst/>
          </a:prstGeom>
        </p:spPr>
      </p:pic>
    </p:spTree>
    <p:extLst>
      <p:ext uri="{BB962C8B-B14F-4D97-AF65-F5344CB8AC3E}">
        <p14:creationId xmlns:p14="http://schemas.microsoft.com/office/powerpoint/2010/main" val="88273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34046" y="4929912"/>
            <a:ext cx="1046020" cy="428292"/>
          </a:xfrm>
          <a:prstGeom prst="rect">
            <a:avLst/>
          </a:prstGeom>
        </p:spPr>
      </p:pic>
      <p:sp>
        <p:nvSpPr>
          <p:cNvPr id="3" name="内容占位符 2">
            <a:extLst>
              <a:ext uri="{FF2B5EF4-FFF2-40B4-BE49-F238E27FC236}">
                <a16:creationId xmlns:a16="http://schemas.microsoft.com/office/drawing/2014/main" id="{EFC25C50-4EE1-42CF-98C6-7B245AA7A6B7}"/>
              </a:ext>
            </a:extLst>
          </p:cNvPr>
          <p:cNvSpPr>
            <a:spLocks noGrp="1"/>
          </p:cNvSpPr>
          <p:nvPr>
            <p:ph idx="1"/>
          </p:nvPr>
        </p:nvSpPr>
        <p:spPr>
          <a:xfrm>
            <a:off x="360854" y="746120"/>
            <a:ext cx="11485848" cy="64633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通入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溶液中，发生反应的离子方程式为</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9" name="内容占位符 1"/>
              <p:cNvSpPr txBox="1">
                <a:spLocks/>
              </p:cNvSpPr>
              <p:nvPr/>
            </p:nvSpPr>
            <p:spPr bwMode="auto">
              <a:xfrm>
                <a:off x="360854" y="4781880"/>
                <a:ext cx="11485848" cy="181549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982663" eaLnBrk="1" hangingPunct="1"/>
                <a:r>
                  <a:rPr lang="en-US" altLang="zh-CN" b="1">
                    <a:solidFill>
                      <a:srgbClr val="000000"/>
                    </a:solidFill>
                    <a:latin typeface="Times New Roman" panose="02020603050405020304" pitchFamily="18" charset="0"/>
                    <a:ea typeface="宋体" panose="02010600030101010101" pitchFamily="2" charset="-122"/>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是燃料电池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右侧通空气的为正极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左侧为负极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因此电解池的右侧为阴极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左侧为阳极。 </a:t>
                </a:r>
                <a:r>
                  <a:rPr lang="en-US" altLang="zh-CN" b="1" smtClean="0">
                    <a:solidFill>
                      <a:srgbClr val="000000"/>
                    </a:solidFill>
                    <a:latin typeface="Times New Roman" panose="02020603050405020304" pitchFamily="18" charset="0"/>
                    <a:ea typeface="宋体" panose="02010600030101010101" pitchFamily="2" charset="-122"/>
                  </a:rPr>
                  <a:t>X</a:t>
                </a:r>
                <a:r>
                  <a:rPr lang="en-US" altLang="zh-CN" b="1" smtClean="0">
                    <a:solidFill>
                      <a:srgbClr val="000000"/>
                    </a:solidFill>
                    <a:latin typeface="Times New Roman" panose="02020603050405020304" pitchFamily="18" charset="0"/>
                    <a:ea typeface="楷体" panose="02010609060101010101" pitchFamily="49" charset="-122"/>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zh-CN" altLang="zh-CN" b="1">
                    <a:solidFill>
                      <a:srgbClr val="000000"/>
                    </a:solidFill>
                    <a:ea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rPr>
                  <a:t>Cl</a:t>
                </a:r>
                <a:r>
                  <a:rPr lang="en-US" altLang="zh-CN" b="1" baseline="-25000">
                    <a:solidFill>
                      <a:srgbClr val="000000"/>
                    </a:solidFill>
                    <a:latin typeface="Times New Roman" panose="02020603050405020304" pitchFamily="18" charset="0"/>
                    <a:ea typeface="宋体" panose="02010600030101010101" pitchFamily="2" charset="-122"/>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通入</a:t>
                </a:r>
                <a:r>
                  <a:rPr lang="zh-CN" altLang="zh-CN" b="1">
                    <a:solidFill>
                      <a:srgbClr val="000000"/>
                    </a:solidFill>
                    <a:ea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发生反应的离子方程式为</a:t>
                </a:r>
                <a:r>
                  <a:rPr lang="zh-CN" altLang="zh-CN" b="1">
                    <a:solidFill>
                      <a:srgbClr val="000000"/>
                    </a:solidFill>
                    <a:ea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rPr>
                  <a:t>Cl</a:t>
                </a:r>
                <a:r>
                  <a:rPr lang="en-US" altLang="zh-CN" b="1" baseline="-25000">
                    <a:solidFill>
                      <a:srgbClr val="000000"/>
                    </a:solidFill>
                    <a:latin typeface="Times New Roman" panose="02020603050405020304" pitchFamily="18" charset="0"/>
                    <a:ea typeface="宋体" panose="02010600030101010101" pitchFamily="2" charset="-122"/>
                  </a:rPr>
                  <a:t>2</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S</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rPr>
                  <a:t>S</a:t>
                </a:r>
                <a:r>
                  <a:rPr lang="en-US" altLang="zh-CN" b="1">
                    <a:solidFill>
                      <a:srgbClr val="000000"/>
                    </a:solidFill>
                    <a:latin typeface="Times New Roman" panose="02020603050405020304" pitchFamily="18" charset="0"/>
                    <a:ea typeface="Times New Roman" panose="02020603050405020304" pitchFamily="18" charset="0"/>
                  </a:rPr>
                  <a:t>↓</a:t>
                </a:r>
                <a:r>
                  <a:rPr lang="zh-CN"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2H</a:t>
                </a:r>
                <a:r>
                  <a:rPr lang="zh-CN" altLang="zh-CN" b="1" baseline="30000">
                    <a:solidFill>
                      <a:srgbClr val="000000"/>
                    </a:solidFill>
                    <a:ea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2Cl</a:t>
                </a:r>
                <a:r>
                  <a:rPr lang="zh-CN" altLang="zh-CN" b="1" baseline="30000">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mc:Choice>
        <mc:Fallback>
          <p:sp>
            <p:nvSpPr>
              <p:cNvPr id="9" name="内容占位符 1"/>
              <p:cNvSpPr txBox="1">
                <a:spLocks noRot="1" noChangeAspect="1" noMove="1" noResize="1" noEditPoints="1" noAdjustHandles="1" noChangeArrowheads="1" noChangeShapeType="1" noTextEdit="1"/>
              </p:cNvSpPr>
              <p:nvPr/>
            </p:nvSpPr>
            <p:spPr bwMode="auto">
              <a:xfrm>
                <a:off x="360854" y="4781880"/>
                <a:ext cx="11485848" cy="1815497"/>
              </a:xfrm>
              <a:prstGeom prst="rect">
                <a:avLst/>
              </a:prstGeom>
              <a:blipFill>
                <a:blip r:embed="rId3"/>
                <a:stretch>
                  <a:fillRect l="-796" r="-849" b="-268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1" name="内容占位符 2"/>
              <p:cNvSpPr txBox="1">
                <a:spLocks/>
              </p:cNvSpPr>
              <p:nvPr/>
            </p:nvSpPr>
            <p:spPr bwMode="auto">
              <a:xfrm>
                <a:off x="1403060" y="4142434"/>
                <a:ext cx="9999968" cy="70750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rPr>
                  <a:t>Cl</a:t>
                </a:r>
                <a:r>
                  <a:rPr lang="en-US" altLang="zh-CN" b="1" baseline="-25000">
                    <a:solidFill>
                      <a:srgbClr val="000000"/>
                    </a:solidFill>
                    <a:latin typeface="Times New Roman" panose="02020603050405020304" pitchFamily="18" charset="0"/>
                    <a:ea typeface="宋体" panose="02010600030101010101" pitchFamily="2" charset="-122"/>
                  </a:rPr>
                  <a:t>2</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S</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rPr>
                  <a:t>S</a:t>
                </a:r>
                <a:r>
                  <a:rPr lang="en-US" altLang="zh-CN" b="1">
                    <a:solidFill>
                      <a:srgbClr val="000000"/>
                    </a:solidFill>
                    <a:latin typeface="Times New Roman" panose="02020603050405020304" pitchFamily="18" charset="0"/>
                    <a:ea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2H</a:t>
                </a:r>
                <a:r>
                  <a:rPr lang="zh-CN" altLang="zh-CN" b="1" baseline="30000">
                    <a:solidFill>
                      <a:srgbClr val="000000"/>
                    </a:solidFill>
                    <a:ea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2Cl</a:t>
                </a:r>
                <a:r>
                  <a:rPr lang="zh-CN" altLang="zh-CN" b="1" baseline="30000">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a:p>
            </p:txBody>
          </p:sp>
        </mc:Choice>
        <mc:Fallback>
          <p:sp>
            <p:nvSpPr>
              <p:cNvPr id="11" name="内容占位符 2"/>
              <p:cNvSpPr txBox="1">
                <a:spLocks noRot="1" noChangeAspect="1" noMove="1" noResize="1" noEditPoints="1" noAdjustHandles="1" noChangeArrowheads="1" noChangeShapeType="1" noTextEdit="1"/>
              </p:cNvSpPr>
              <p:nvPr/>
            </p:nvSpPr>
            <p:spPr bwMode="auto">
              <a:xfrm>
                <a:off x="1403060" y="4142434"/>
                <a:ext cx="9999968" cy="707501"/>
              </a:xfrm>
              <a:prstGeom prst="rect">
                <a:avLst/>
              </a:prstGeom>
              <a:blipFill>
                <a:blip r:embed="rId4"/>
                <a:stretch>
                  <a:fillRect l="-914" b="-862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12" name="图片 11"/>
          <p:cNvPicPr>
            <a:picLocks noChangeAspect="1"/>
          </p:cNvPicPr>
          <p:nvPr/>
        </p:nvPicPr>
        <p:blipFill>
          <a:blip r:embed="rId5"/>
          <a:stretch>
            <a:fillRect/>
          </a:stretch>
        </p:blipFill>
        <p:spPr>
          <a:xfrm>
            <a:off x="406574" y="4341206"/>
            <a:ext cx="1046020" cy="423292"/>
          </a:xfrm>
          <a:prstGeom prst="rect">
            <a:avLst/>
          </a:prstGeom>
        </p:spPr>
      </p:pic>
      <p:pic>
        <p:nvPicPr>
          <p:cNvPr id="13" name="wht70.jpg" descr="id:2147495844;FounderCES"/>
          <p:cNvPicPr/>
          <p:nvPr/>
        </p:nvPicPr>
        <p:blipFill>
          <a:blip r:embed="rId6"/>
          <a:stretch>
            <a:fillRect/>
          </a:stretch>
        </p:blipFill>
        <p:spPr>
          <a:xfrm>
            <a:off x="2613842" y="1470169"/>
            <a:ext cx="7457639" cy="2672265"/>
          </a:xfrm>
          <a:prstGeom prst="rect">
            <a:avLst/>
          </a:prstGeom>
        </p:spPr>
      </p:pic>
    </p:spTree>
    <p:extLst>
      <p:ext uri="{BB962C8B-B14F-4D97-AF65-F5344CB8AC3E}">
        <p14:creationId xmlns:p14="http://schemas.microsoft.com/office/powerpoint/2010/main" val="869689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616728"/>
            <a:ext cx="11485848" cy="1154162"/>
          </a:xfrm>
        </p:spPr>
        <p:txBody>
          <a:bodyPr/>
          <a:lstStyle/>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电解池</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中，阳离子交换膜的作用除了只允许阳离子通过外，还有：</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sz="2300" b="1"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a:t>
            </a:r>
            <a:endParaRPr lang="en-US" altLang="zh-CN" sz="2300"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wht70.jpg" descr="id:2147495844;FounderCES"/>
          <p:cNvPicPr/>
          <p:nvPr/>
        </p:nvPicPr>
        <p:blipFill>
          <a:blip r:embed="rId2"/>
          <a:stretch>
            <a:fillRect/>
          </a:stretch>
        </p:blipFill>
        <p:spPr>
          <a:xfrm>
            <a:off x="3527026" y="1885720"/>
            <a:ext cx="5153504" cy="1846634"/>
          </a:xfrm>
          <a:prstGeom prst="rect">
            <a:avLst/>
          </a:prstGeom>
        </p:spPr>
      </p:pic>
      <p:sp>
        <p:nvSpPr>
          <p:cNvPr id="6" name="内容占位符 3"/>
          <p:cNvSpPr txBox="1">
            <a:spLocks/>
          </p:cNvSpPr>
          <p:nvPr/>
        </p:nvSpPr>
        <p:spPr bwMode="auto">
          <a:xfrm>
            <a:off x="360854" y="4696638"/>
            <a:ext cx="11485848" cy="2016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982663" eaLnBrk="1" hangingPunct="1">
              <a:lnSpc>
                <a:spcPct val="140000"/>
              </a:lnSpc>
            </a:pP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是燃料电池</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右侧通空气的为正极</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左侧为负极</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因此电解池的右侧为阴极</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左侧为阳极。电解池</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阳离子交换膜的作用除了只允许阳离子通过外</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还能阻止氢氧根离子进入阳极室与氯气发生副反应、阻止阳极产生的氯气与阴极产生的氢气混合发生爆炸。</a:t>
            </a:r>
            <a:endParaRPr lang="zh-CN" altLang="en-US" sz="2300"/>
          </a:p>
        </p:txBody>
      </p:sp>
      <p:sp>
        <p:nvSpPr>
          <p:cNvPr id="7" name="内容占位符 1"/>
          <p:cNvSpPr txBox="1">
            <a:spLocks/>
          </p:cNvSpPr>
          <p:nvPr/>
        </p:nvSpPr>
        <p:spPr bwMode="auto">
          <a:xfrm>
            <a:off x="360854" y="3705522"/>
            <a:ext cx="11485848" cy="1025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40000"/>
              </a:lnSpc>
            </a:pP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阻止</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氢氧根离子进入阳极室与氯气发生副反应</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阻止阳极产生的氯气与阴极产生的氢气混合发生爆炸</a:t>
            </a:r>
            <a:endParaRPr lang="zh-CN" altLang="en-US" sz="2300"/>
          </a:p>
        </p:txBody>
      </p:sp>
      <p:pic>
        <p:nvPicPr>
          <p:cNvPr id="8" name="图片 7"/>
          <p:cNvPicPr>
            <a:picLocks noChangeAspect="1"/>
          </p:cNvPicPr>
          <p:nvPr/>
        </p:nvPicPr>
        <p:blipFill>
          <a:blip r:embed="rId3"/>
          <a:stretch>
            <a:fillRect/>
          </a:stretch>
        </p:blipFill>
        <p:spPr>
          <a:xfrm>
            <a:off x="356720" y="4795150"/>
            <a:ext cx="962693" cy="394174"/>
          </a:xfrm>
          <a:prstGeom prst="rect">
            <a:avLst/>
          </a:prstGeom>
        </p:spPr>
      </p:pic>
      <p:pic>
        <p:nvPicPr>
          <p:cNvPr id="9" name="图片 8"/>
          <p:cNvPicPr>
            <a:picLocks noChangeAspect="1"/>
          </p:cNvPicPr>
          <p:nvPr/>
        </p:nvPicPr>
        <p:blipFill>
          <a:blip r:embed="rId4"/>
          <a:stretch>
            <a:fillRect/>
          </a:stretch>
        </p:blipFill>
        <p:spPr>
          <a:xfrm>
            <a:off x="478582" y="3867046"/>
            <a:ext cx="962693" cy="389572"/>
          </a:xfrm>
          <a:prstGeom prst="rect">
            <a:avLst/>
          </a:prstGeom>
        </p:spPr>
      </p:pic>
    </p:spTree>
    <p:extLst>
      <p:ext uri="{BB962C8B-B14F-4D97-AF65-F5344CB8AC3E}">
        <p14:creationId xmlns:p14="http://schemas.microsoft.com/office/powerpoint/2010/main" val="3578098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4"/>
              <p:cNvSpPr txBox="1">
                <a:spLocks/>
              </p:cNvSpPr>
              <p:nvPr/>
            </p:nvSpPr>
            <p:spPr bwMode="auto">
              <a:xfrm>
                <a:off x="360854" y="4665093"/>
                <a:ext cx="11485848" cy="198054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077913" eaLnBrk="1" hangingPunct="1">
                  <a:lnSpc>
                    <a:spcPct val="130000"/>
                  </a:lnSpc>
                </a:pPr>
                <a:r>
                  <a:rPr lang="en-US" altLang="zh-CN" sz="2300" b="1">
                    <a:solidFill>
                      <a:srgbClr val="000000"/>
                    </a:solidFill>
                    <a:latin typeface="Times New Roman" panose="02020603050405020304" pitchFamily="18" charset="0"/>
                    <a:ea typeface="宋体" panose="02010600030101010101" pitchFamily="2" charset="-122"/>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是燃料电池</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右侧通空气的为正极</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左侧为负极</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因此电解池的右侧为阴极</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左侧为阳极。 </a:t>
                </a:r>
                <a:r>
                  <a:rPr lang="en-US" altLang="zh-CN" sz="2300" b="1" smtClean="0">
                    <a:solidFill>
                      <a:srgbClr val="000000"/>
                    </a:solidFill>
                    <a:latin typeface="Times New Roman" panose="02020603050405020304" pitchFamily="18" charset="0"/>
                    <a:ea typeface="宋体" panose="02010600030101010101" pitchFamily="2" charset="-122"/>
                  </a:rPr>
                  <a:t>H</a:t>
                </a:r>
                <a:r>
                  <a:rPr lang="en-US" altLang="zh-CN" sz="2300" b="1" baseline="-25000" smtClean="0">
                    <a:solidFill>
                      <a:srgbClr val="000000"/>
                    </a:solidFill>
                    <a:latin typeface="Times New Roman" panose="02020603050405020304" pitchFamily="18" charset="0"/>
                    <a:ea typeface="宋体" panose="02010600030101010101" pitchFamily="2" charset="-122"/>
                  </a:rPr>
                  <a:t>2</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所含元素即氢元素与氧元素构成原子个数比为</a:t>
                </a:r>
                <a:r>
                  <a:rPr lang="en-US" altLang="zh-CN" sz="2300" b="1">
                    <a:solidFill>
                      <a:srgbClr val="000000"/>
                    </a:solidFill>
                    <a:latin typeface="Times New Roman" panose="02020603050405020304" pitchFamily="18" charset="0"/>
                    <a:ea typeface="宋体" panose="02010600030101010101" pitchFamily="2" charset="-122"/>
                  </a:rPr>
                  <a:t>1</a:t>
                </a:r>
                <a:r>
                  <a:rPr lang="en-US" altLang="zh-CN" sz="2300" b="1">
                    <a:solidFill>
                      <a:srgbClr val="000000"/>
                    </a:solidFill>
                    <a:latin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1</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的化合物为</a:t>
                </a:r>
                <a:r>
                  <a:rPr lang="en-US" altLang="zh-CN" sz="2300" b="1">
                    <a:solidFill>
                      <a:srgbClr val="000000"/>
                    </a:solidFill>
                    <a:latin typeface="Times New Roman" panose="02020603050405020304" pitchFamily="18" charset="0"/>
                    <a:ea typeface="宋体" panose="02010600030101010101" pitchFamily="2" charset="-122"/>
                  </a:rPr>
                  <a:t>H</a:t>
                </a:r>
                <a:r>
                  <a:rPr lang="en-US" altLang="zh-CN" sz="2300" b="1" baseline="-25000">
                    <a:solidFill>
                      <a:srgbClr val="000000"/>
                    </a:solidFill>
                    <a:latin typeface="Times New Roman" panose="02020603050405020304" pitchFamily="18" charset="0"/>
                    <a:ea typeface="宋体" panose="02010600030101010101" pitchFamily="2" charset="-122"/>
                  </a:rPr>
                  <a:t>2</a:t>
                </a:r>
                <a:r>
                  <a:rPr lang="en-US" altLang="zh-CN" sz="2300" b="1">
                    <a:solidFill>
                      <a:srgbClr val="000000"/>
                    </a:solidFill>
                    <a:latin typeface="Times New Roman" panose="02020603050405020304" pitchFamily="18" charset="0"/>
                    <a:ea typeface="宋体" panose="02010600030101010101" pitchFamily="2" charset="-122"/>
                  </a:rPr>
                  <a:t>O</a:t>
                </a:r>
                <a:r>
                  <a:rPr lang="en-US" altLang="zh-CN" sz="2300" b="1" baseline="-25000">
                    <a:solidFill>
                      <a:srgbClr val="000000"/>
                    </a:solidFill>
                    <a:latin typeface="Times New Roman" panose="02020603050405020304" pitchFamily="18" charset="0"/>
                    <a:ea typeface="宋体" panose="02010600030101010101" pitchFamily="2" charset="-122"/>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其与酸性高锰酸钾溶液反应的离子方程式为</a:t>
                </a:r>
                <a:r>
                  <a:rPr lang="zh-CN" altLang="zh-CN" sz="2300" b="1">
                    <a:solidFill>
                      <a:srgbClr val="000000"/>
                    </a:solidFill>
                    <a:ea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rPr>
                  <a:t>5H</a:t>
                </a:r>
                <a:r>
                  <a:rPr lang="en-US" altLang="zh-CN" sz="2300" b="1" baseline="-25000">
                    <a:solidFill>
                      <a:srgbClr val="000000"/>
                    </a:solidFill>
                    <a:latin typeface="Times New Roman" panose="02020603050405020304" pitchFamily="18" charset="0"/>
                    <a:ea typeface="宋体" panose="02010600030101010101" pitchFamily="2" charset="-122"/>
                  </a:rPr>
                  <a:t>2</a:t>
                </a:r>
                <a:r>
                  <a:rPr lang="en-US" altLang="zh-CN" sz="2300" b="1">
                    <a:solidFill>
                      <a:srgbClr val="000000"/>
                    </a:solidFill>
                    <a:latin typeface="Times New Roman" panose="02020603050405020304" pitchFamily="18" charset="0"/>
                    <a:ea typeface="宋体" panose="02010600030101010101" pitchFamily="2" charset="-122"/>
                  </a:rPr>
                  <a:t>O</a:t>
                </a:r>
                <a:r>
                  <a:rPr lang="en-US" altLang="zh-CN" sz="2300" b="1" baseline="-25000">
                    <a:solidFill>
                      <a:srgbClr val="000000"/>
                    </a:solidFill>
                    <a:latin typeface="Times New Roman" panose="02020603050405020304" pitchFamily="18" charset="0"/>
                    <a:ea typeface="宋体" panose="02010600030101010101" pitchFamily="2" charset="-122"/>
                  </a:rPr>
                  <a:t>2</a:t>
                </a:r>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2Mn</a:t>
                </a:r>
                <a14:m>
                  <m:oMath xmlns:m="http://schemas.openxmlformats.org/officeDocument/2006/math">
                    <m:sSubSup>
                      <m:sSubSupPr>
                        <m:ctrlPr>
                          <a:rPr lang="zh-CN" altLang="zh-CN" sz="2300" b="1" i="1">
                            <a:latin typeface="Cambria Math" panose="02040503050406030204" pitchFamily="18" charset="0"/>
                            <a:ea typeface="Cambria Math" panose="020405030504060302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6H</a:t>
                </a:r>
                <a:r>
                  <a:rPr lang="zh-CN" altLang="zh-CN" sz="2300" b="1" baseline="3000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latin typeface="Cambria Math" panose="02040503050406030204" pitchFamily="18" charset="0"/>
                            <a:ea typeface="Cambria Math" panose="02040503050406030204" pitchFamily="18" charset="0"/>
                          </a:rPr>
                        </m:ctrlPr>
                      </m:fPr>
                      <m:num>
                        <m:bar>
                          <m:barPr>
                            <m:ctrlPr>
                              <a:rPr lang="zh-CN" altLang="zh-CN" sz="2300" b="1" i="1">
                                <a:latin typeface="Cambria Math" panose="02040503050406030204" pitchFamily="18" charset="0"/>
                                <a:ea typeface="Cambria Math" panose="02040503050406030204" pitchFamily="18" charset="0"/>
                              </a:rPr>
                            </m:ctrlPr>
                          </m:barPr>
                          <m:e>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300" b="1">
                    <a:solidFill>
                      <a:srgbClr val="000000"/>
                    </a:solidFill>
                    <a:latin typeface="Times New Roman" panose="02020603050405020304" pitchFamily="18" charset="0"/>
                    <a:ea typeface="宋体" panose="02010600030101010101" pitchFamily="2" charset="-122"/>
                  </a:rPr>
                  <a:t>5O</a:t>
                </a:r>
                <a:r>
                  <a:rPr lang="en-US" altLang="zh-CN" sz="2300" b="1" baseline="-25000">
                    <a:solidFill>
                      <a:srgbClr val="000000"/>
                    </a:solidFill>
                    <a:latin typeface="Times New Roman" panose="02020603050405020304" pitchFamily="18" charset="0"/>
                    <a:ea typeface="宋体" panose="02010600030101010101" pitchFamily="2" charset="-122"/>
                  </a:rPr>
                  <a:t>2</a:t>
                </a:r>
                <a:r>
                  <a:rPr lang="en-US" altLang="zh-CN" sz="2300" b="1">
                    <a:solidFill>
                      <a:srgbClr val="000000"/>
                    </a:solidFill>
                    <a:latin typeface="Times New Roman" panose="02020603050405020304" pitchFamily="18" charset="0"/>
                    <a:ea typeface="Times New Roman" panose="02020603050405020304" pitchFamily="18" charset="0"/>
                  </a:rPr>
                  <a:t>↑</a:t>
                </a:r>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2Mn</a:t>
                </a:r>
                <a:r>
                  <a:rPr lang="en-US" altLang="zh-CN" sz="2300" b="1" baseline="30000">
                    <a:solidFill>
                      <a:srgbClr val="000000"/>
                    </a:solidFill>
                    <a:latin typeface="Times New Roman" panose="02020603050405020304" pitchFamily="18" charset="0"/>
                    <a:ea typeface="宋体" panose="02010600030101010101" pitchFamily="2" charset="-122"/>
                  </a:rPr>
                  <a:t>2</a:t>
                </a:r>
                <a:r>
                  <a:rPr lang="zh-CN" altLang="zh-CN" sz="2300" b="1" baseline="30000">
                    <a:solidFill>
                      <a:srgbClr val="000000"/>
                    </a:solidFill>
                    <a:ea typeface="宋体" panose="02010600030101010101" pitchFamily="2" charset="-122"/>
                    <a:cs typeface="Times New Roman" panose="02020603050405020304" pitchFamily="18" charset="0"/>
                  </a:rPr>
                  <a:t>＋</a:t>
                </a:r>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8H</a:t>
                </a:r>
                <a:r>
                  <a:rPr lang="en-US" altLang="zh-CN" sz="2300" b="1" baseline="-25000">
                    <a:solidFill>
                      <a:srgbClr val="000000"/>
                    </a:solidFill>
                    <a:latin typeface="Times New Roman" panose="02020603050405020304" pitchFamily="18" charset="0"/>
                    <a:ea typeface="宋体" panose="02010600030101010101" pitchFamily="2" charset="-122"/>
                  </a:rPr>
                  <a:t>2</a:t>
                </a:r>
                <a:r>
                  <a:rPr lang="en-US" altLang="zh-CN" sz="2300" b="1">
                    <a:solidFill>
                      <a:srgbClr val="000000"/>
                    </a:solidFill>
                    <a:latin typeface="Times New Roman" panose="02020603050405020304" pitchFamily="18" charset="0"/>
                    <a:ea typeface="宋体" panose="02010600030101010101" pitchFamily="2" charset="-122"/>
                  </a:rPr>
                  <a:t>O</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sz="2300"/>
              </a:p>
            </p:txBody>
          </p:sp>
        </mc:Choice>
        <mc:Fallback>
          <p:sp>
            <p:nvSpPr>
              <p:cNvPr id="8" name="内容占位符 4"/>
              <p:cNvSpPr txBox="1">
                <a:spLocks noRot="1" noChangeAspect="1" noMove="1" noResize="1" noEditPoints="1" noAdjustHandles="1" noChangeArrowheads="1" noChangeShapeType="1" noTextEdit="1"/>
              </p:cNvSpPr>
              <p:nvPr/>
            </p:nvSpPr>
            <p:spPr bwMode="auto">
              <a:xfrm>
                <a:off x="360854" y="4665093"/>
                <a:ext cx="11485848" cy="1980542"/>
              </a:xfrm>
              <a:prstGeom prst="rect">
                <a:avLst/>
              </a:prstGeom>
              <a:blipFill>
                <a:blip r:embed="rId2"/>
                <a:stretch>
                  <a:fillRect l="-743" t="-308" r="-796" b="-584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4" name="内容占位符 3"/>
          <p:cNvSpPr>
            <a:spLocks noGrp="1"/>
          </p:cNvSpPr>
          <p:nvPr>
            <p:ph idx="1"/>
          </p:nvPr>
        </p:nvSpPr>
        <p:spPr>
          <a:xfrm>
            <a:off x="360854" y="651232"/>
            <a:ext cx="11485848" cy="1154162"/>
          </a:xfrm>
        </p:spPr>
        <p:txBody>
          <a:bodyPr/>
          <a:lstStyle/>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所含元素与氧元素构成原子个数比为</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的化合物，该化合物能使酸性高锰酸钾溶液褪色，原因是</a:t>
            </a:r>
            <a:r>
              <a:rPr lang="zh-CN" altLang="zh-CN" sz="2300"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用离子方程式表示</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ht70.jpg" descr="id:2147495844;FounderCES"/>
          <p:cNvPicPr/>
          <p:nvPr/>
        </p:nvPicPr>
        <p:blipFill>
          <a:blip r:embed="rId3"/>
          <a:stretch>
            <a:fillRect/>
          </a:stretch>
        </p:blipFill>
        <p:spPr>
          <a:xfrm>
            <a:off x="3286894" y="1948270"/>
            <a:ext cx="5939836" cy="2128397"/>
          </a:xfrm>
          <a:prstGeom prst="rect">
            <a:avLst/>
          </a:prstGeom>
        </p:spPr>
      </p:pic>
      <mc:AlternateContent xmlns:mc="http://schemas.openxmlformats.org/markup-compatibility/2006">
        <mc:Choice xmlns:a14="http://schemas.microsoft.com/office/drawing/2010/main" Requires="a14">
          <p:sp>
            <p:nvSpPr>
              <p:cNvPr id="5" name="内容占位符 2"/>
              <p:cNvSpPr txBox="1">
                <a:spLocks/>
              </p:cNvSpPr>
              <p:nvPr/>
            </p:nvSpPr>
            <p:spPr bwMode="auto">
              <a:xfrm>
                <a:off x="1460389" y="4022349"/>
                <a:ext cx="8461512" cy="68185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z="2300" b="1">
                    <a:solidFill>
                      <a:srgbClr val="000000"/>
                    </a:solidFill>
                    <a:latin typeface="Times New Roman" panose="02020603050405020304" pitchFamily="18" charset="0"/>
                    <a:ea typeface="宋体" panose="02010600030101010101" pitchFamily="2" charset="-122"/>
                  </a:rPr>
                  <a:t>5H</a:t>
                </a:r>
                <a:r>
                  <a:rPr lang="en-US" altLang="zh-CN" sz="2300" b="1" baseline="-25000">
                    <a:solidFill>
                      <a:srgbClr val="000000"/>
                    </a:solidFill>
                    <a:latin typeface="Times New Roman" panose="02020603050405020304" pitchFamily="18" charset="0"/>
                    <a:ea typeface="宋体" panose="02010600030101010101" pitchFamily="2" charset="-122"/>
                  </a:rPr>
                  <a:t>2</a:t>
                </a:r>
                <a:r>
                  <a:rPr lang="en-US" altLang="zh-CN" sz="2300" b="1">
                    <a:solidFill>
                      <a:srgbClr val="000000"/>
                    </a:solidFill>
                    <a:latin typeface="Times New Roman" panose="02020603050405020304" pitchFamily="18" charset="0"/>
                    <a:ea typeface="宋体" panose="02010600030101010101" pitchFamily="2" charset="-122"/>
                  </a:rPr>
                  <a:t>O</a:t>
                </a:r>
                <a:r>
                  <a:rPr lang="en-US" altLang="zh-CN" sz="2300" b="1" baseline="-25000">
                    <a:solidFill>
                      <a:srgbClr val="000000"/>
                    </a:solidFill>
                    <a:latin typeface="Times New Roman" panose="02020603050405020304" pitchFamily="18" charset="0"/>
                    <a:ea typeface="宋体" panose="02010600030101010101" pitchFamily="2" charset="-122"/>
                  </a:rPr>
                  <a:t>2</a:t>
                </a:r>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2Mn</a:t>
                </a:r>
                <a14:m>
                  <m:oMath xmlns:m="http://schemas.openxmlformats.org/officeDocument/2006/math">
                    <m:sSubSup>
                      <m:sSubSupPr>
                        <m:ctrlPr>
                          <a:rPr lang="zh-CN" altLang="zh-CN" sz="2300" b="1" i="1">
                            <a:latin typeface="Cambria Math" panose="02040503050406030204" pitchFamily="18" charset="0"/>
                            <a:ea typeface="Cambria Math" panose="020405030504060302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6H</a:t>
                </a:r>
                <a:r>
                  <a:rPr lang="zh-CN" altLang="zh-CN" sz="2300" b="1" baseline="3000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latin typeface="Cambria Math" panose="02040503050406030204" pitchFamily="18" charset="0"/>
                            <a:ea typeface="Cambria Math" panose="02040503050406030204" pitchFamily="18" charset="0"/>
                          </a:rPr>
                        </m:ctrlPr>
                      </m:fPr>
                      <m:num>
                        <m:bar>
                          <m:barPr>
                            <m:ctrlPr>
                              <a:rPr lang="zh-CN" altLang="zh-CN" sz="2300" b="1" i="1">
                                <a:latin typeface="Cambria Math" panose="02040503050406030204" pitchFamily="18" charset="0"/>
                                <a:ea typeface="Cambria Math" panose="02040503050406030204" pitchFamily="18" charset="0"/>
                              </a:rPr>
                            </m:ctrlPr>
                          </m:barPr>
                          <m:e>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300" b="1">
                    <a:solidFill>
                      <a:srgbClr val="000000"/>
                    </a:solidFill>
                    <a:latin typeface="Times New Roman" panose="02020603050405020304" pitchFamily="18" charset="0"/>
                    <a:ea typeface="宋体" panose="02010600030101010101" pitchFamily="2" charset="-122"/>
                  </a:rPr>
                  <a:t>5O</a:t>
                </a:r>
                <a:r>
                  <a:rPr lang="en-US" altLang="zh-CN" sz="2300" b="1" baseline="-25000">
                    <a:solidFill>
                      <a:srgbClr val="000000"/>
                    </a:solidFill>
                    <a:latin typeface="Times New Roman" panose="02020603050405020304" pitchFamily="18" charset="0"/>
                    <a:ea typeface="宋体" panose="02010600030101010101" pitchFamily="2" charset="-122"/>
                  </a:rPr>
                  <a:t>2</a:t>
                </a:r>
                <a:r>
                  <a:rPr lang="zh-CN" altLang="zh-CN" sz="2300" b="1">
                    <a:solidFill>
                      <a:srgbClr val="000000"/>
                    </a:solidFill>
                    <a:ea typeface="Times New Roman" panose="02020603050405020304" pitchFamily="18" charset="0"/>
                  </a:rPr>
                  <a:t>↑</a:t>
                </a:r>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2M</a:t>
                </a:r>
                <a14:m>
                  <m:oMath xmlns:m="http://schemas.openxmlformats.org/officeDocument/2006/math">
                    <m:sSup>
                      <m:sSupPr>
                        <m:ctrlPr>
                          <a:rPr lang="zh-CN" altLang="zh-CN" sz="2300" b="1" i="1">
                            <a:latin typeface="Cambria Math" panose="02040503050406030204" pitchFamily="18" charset="0"/>
                            <a:ea typeface="Cambria Math" panose="02040503050406030204" pitchFamily="18" charset="0"/>
                          </a:rPr>
                        </m:ctrlPr>
                      </m:sSupPr>
                      <m:e>
                        <m:sSup>
                          <m:sSupPr>
                            <m:ctrlPr>
                              <a:rPr lang="zh-CN" altLang="zh-CN" sz="2300" b="1" i="1">
                                <a:latin typeface="Cambria Math" panose="02040503050406030204" pitchFamily="18" charset="0"/>
                                <a:ea typeface="Cambria Math" panose="020405030504060302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𝐧</m:t>
                            </m:r>
                          </m:e>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e>
                      <m:sup>
                        <m:r>
                          <a:rPr lang="en-US" altLang="zh-CN" sz="2300"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oMath>
                </a14:m>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8H</a:t>
                </a:r>
                <a:r>
                  <a:rPr lang="en-US" altLang="zh-CN" sz="2300" b="1" baseline="-25000">
                    <a:solidFill>
                      <a:srgbClr val="000000"/>
                    </a:solidFill>
                    <a:latin typeface="Times New Roman" panose="02020603050405020304" pitchFamily="18" charset="0"/>
                    <a:ea typeface="宋体" panose="02010600030101010101" pitchFamily="2" charset="-122"/>
                  </a:rPr>
                  <a:t>2</a:t>
                </a:r>
                <a:r>
                  <a:rPr lang="en-US" altLang="zh-CN" sz="2300" b="1">
                    <a:solidFill>
                      <a:srgbClr val="000000"/>
                    </a:solidFill>
                    <a:latin typeface="Times New Roman" panose="02020603050405020304" pitchFamily="18" charset="0"/>
                    <a:ea typeface="宋体" panose="02010600030101010101" pitchFamily="2" charset="-122"/>
                  </a:rPr>
                  <a:t>O</a:t>
                </a:r>
                <a:endParaRPr lang="zh-CN" altLang="en-US" sz="2300"/>
              </a:p>
            </p:txBody>
          </p:sp>
        </mc:Choice>
        <mc:Fallback>
          <p:sp>
            <p:nvSpPr>
              <p:cNvPr id="5" name="内容占位符 2"/>
              <p:cNvSpPr txBox="1">
                <a:spLocks noRot="1" noChangeAspect="1" noMove="1" noResize="1" noEditPoints="1" noAdjustHandles="1" noChangeArrowheads="1" noChangeShapeType="1" noTextEdit="1"/>
              </p:cNvSpPr>
              <p:nvPr/>
            </p:nvSpPr>
            <p:spPr bwMode="auto">
              <a:xfrm>
                <a:off x="1460389" y="4022349"/>
                <a:ext cx="8461512" cy="681853"/>
              </a:xfrm>
              <a:prstGeom prst="rect">
                <a:avLst/>
              </a:prstGeom>
              <a:blipFill>
                <a:blip r:embed="rId4"/>
                <a:stretch>
                  <a:fillRect l="-1081" b="-982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图片 5"/>
          <p:cNvPicPr>
            <a:picLocks noChangeAspect="1"/>
          </p:cNvPicPr>
          <p:nvPr/>
        </p:nvPicPr>
        <p:blipFill>
          <a:blip r:embed="rId5"/>
          <a:stretch>
            <a:fillRect/>
          </a:stretch>
        </p:blipFill>
        <p:spPr>
          <a:xfrm>
            <a:off x="347191" y="4761854"/>
            <a:ext cx="1046020" cy="428292"/>
          </a:xfrm>
          <a:prstGeom prst="rect">
            <a:avLst/>
          </a:prstGeom>
        </p:spPr>
      </p:pic>
      <p:pic>
        <p:nvPicPr>
          <p:cNvPr id="7" name="图片 6"/>
          <p:cNvPicPr>
            <a:picLocks noChangeAspect="1"/>
          </p:cNvPicPr>
          <p:nvPr/>
        </p:nvPicPr>
        <p:blipFill>
          <a:blip r:embed="rId6"/>
          <a:stretch>
            <a:fillRect/>
          </a:stretch>
        </p:blipFill>
        <p:spPr>
          <a:xfrm>
            <a:off x="423422" y="4245020"/>
            <a:ext cx="1046020" cy="423292"/>
          </a:xfrm>
          <a:prstGeom prst="rect">
            <a:avLst/>
          </a:prstGeom>
        </p:spPr>
      </p:pic>
    </p:spTree>
    <p:extLst>
      <p:ext uri="{BB962C8B-B14F-4D97-AF65-F5344CB8AC3E}">
        <p14:creationId xmlns:p14="http://schemas.microsoft.com/office/powerpoint/2010/main" val="2363676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1" name="内容占位符 1"/>
              <p:cNvSpPr txBox="1">
                <a:spLocks/>
              </p:cNvSpPr>
              <p:nvPr/>
            </p:nvSpPr>
            <p:spPr bwMode="auto">
              <a:xfrm>
                <a:off x="360854" y="4095790"/>
                <a:ext cx="11485848" cy="250652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982663" eaLnBrk="1" hangingPunct="1">
                  <a:lnSpc>
                    <a:spcPct val="140000"/>
                  </a:lnSpc>
                </a:pP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是燃料电池</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右侧通空气的为正极</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左侧为负极</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因此电解池的右侧为阴极</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左侧为阳极。</a:t>
                </a: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燃料电池</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中的离子膜只允许阳离子通过</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而燃料电池中正极氧气得到电子产生氢氧根离子</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所以反应后氢氧化钠的浓度升高</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sz="2200" b="1" i="1">
                    <a:solidFill>
                      <a:srgbClr val="000000"/>
                    </a:solidFill>
                    <a:latin typeface="Times New Roman" panose="02020603050405020304" pitchFamily="18" charset="0"/>
                    <a:ea typeface="宋体" panose="02010600030101010101" pitchFamily="2" charset="-122"/>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小于</a:t>
                </a:r>
                <a:r>
                  <a:rPr lang="en-US" altLang="zh-CN" sz="2200" b="1" i="1">
                    <a:solidFill>
                      <a:srgbClr val="000000"/>
                    </a:solidFill>
                    <a:latin typeface="Times New Roman" panose="02020603050405020304" pitchFamily="18" charset="0"/>
                    <a:ea typeface="宋体" panose="02010600030101010101" pitchFamily="2" charset="-122"/>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电解池中右侧是阴极</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电极反应为</a:t>
                </a:r>
                <a:r>
                  <a:rPr lang="en-US" altLang="zh-CN" sz="2200" b="1">
                    <a:solidFill>
                      <a:srgbClr val="000000"/>
                    </a:solidFill>
                    <a:latin typeface="Times New Roman" panose="02020603050405020304" pitchFamily="18" charset="0"/>
                    <a:ea typeface="宋体" panose="02010600030101010101" pitchFamily="2" charset="-122"/>
                  </a:rPr>
                  <a:t>2H</a:t>
                </a:r>
                <a:r>
                  <a:rPr lang="en-US" altLang="zh-CN" sz="2200" b="1" baseline="-25000">
                    <a:solidFill>
                      <a:srgbClr val="000000"/>
                    </a:solidFill>
                    <a:latin typeface="Times New Roman" panose="02020603050405020304" pitchFamily="18" charset="0"/>
                    <a:ea typeface="宋体" panose="02010600030101010101" pitchFamily="2" charset="-122"/>
                  </a:rPr>
                  <a:t>2</a:t>
                </a:r>
                <a:r>
                  <a:rPr lang="en-US" altLang="zh-CN" sz="2200" b="1">
                    <a:solidFill>
                      <a:srgbClr val="000000"/>
                    </a:solidFill>
                    <a:latin typeface="Times New Roman" panose="02020603050405020304" pitchFamily="18" charset="0"/>
                    <a:ea typeface="宋体" panose="02010600030101010101" pitchFamily="2" charset="-122"/>
                  </a:rPr>
                  <a:t>O</a:t>
                </a:r>
                <a:r>
                  <a:rPr lang="zh-CN" altLang="zh-CN" sz="2200" b="1">
                    <a:solidFill>
                      <a:srgbClr val="000000"/>
                    </a:solidFill>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rPr>
                  <a:t>2e</a:t>
                </a:r>
                <a:r>
                  <a:rPr lang="zh-CN" altLang="zh-CN" sz="2200" b="1" baseline="3000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latin typeface="Cambria Math" panose="02040503050406030204" pitchFamily="18" charset="0"/>
                            <a:ea typeface="Cambria Math" panose="02040503050406030204" pitchFamily="18" charset="0"/>
                          </a:rPr>
                        </m:ctrlPr>
                      </m:fPr>
                      <m:num>
                        <m:bar>
                          <m:barPr>
                            <m:ctrlPr>
                              <a:rPr lang="zh-CN" altLang="zh-CN" sz="2200" b="1" i="1">
                                <a:latin typeface="Cambria Math" panose="02040503050406030204" pitchFamily="18" charset="0"/>
                                <a:ea typeface="Cambria Math" panose="020405030504060302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a:solidFill>
                      <a:srgbClr val="000000"/>
                    </a:solidFill>
                    <a:latin typeface="Times New Roman" panose="02020603050405020304" pitchFamily="18" charset="0"/>
                    <a:ea typeface="宋体" panose="02010600030101010101" pitchFamily="2" charset="-122"/>
                  </a:rPr>
                  <a:t>H</a:t>
                </a:r>
                <a:r>
                  <a:rPr lang="en-US" altLang="zh-CN" sz="2200" b="1" baseline="-25000">
                    <a:solidFill>
                      <a:srgbClr val="000000"/>
                    </a:solidFill>
                    <a:latin typeface="Times New Roman" panose="02020603050405020304" pitchFamily="18" charset="0"/>
                    <a:ea typeface="宋体" panose="02010600030101010101" pitchFamily="2" charset="-122"/>
                  </a:rPr>
                  <a:t>2</a:t>
                </a:r>
                <a:r>
                  <a:rPr lang="en-US" altLang="zh-CN" sz="2200" b="1">
                    <a:solidFill>
                      <a:srgbClr val="000000"/>
                    </a:solidFill>
                    <a:latin typeface="Times New Roman" panose="02020603050405020304" pitchFamily="18" charset="0"/>
                    <a:ea typeface="Times New Roman" panose="02020603050405020304" pitchFamily="18" charset="0"/>
                  </a:rPr>
                  <a:t>↑</a:t>
                </a:r>
                <a:r>
                  <a:rPr lang="zh-CN" altLang="zh-CN" sz="2200" b="1">
                    <a:solidFill>
                      <a:srgbClr val="000000"/>
                    </a:solidFill>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rPr>
                  <a:t>2OH</a:t>
                </a:r>
                <a:r>
                  <a:rPr lang="zh-CN" altLang="zh-CN" sz="2200" b="1" baseline="30000">
                    <a:solidFill>
                      <a:srgbClr val="000000"/>
                    </a:solidFill>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钠离子从左侧移向右侧</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en-US" altLang="zh-CN" sz="2200" b="1">
                    <a:solidFill>
                      <a:srgbClr val="000000"/>
                    </a:solidFill>
                    <a:latin typeface="Times New Roman" panose="02020603050405020304" pitchFamily="18" charset="0"/>
                    <a:ea typeface="宋体" panose="02010600030101010101" pitchFamily="2" charset="-122"/>
                  </a:rPr>
                  <a:t>NaOH</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浓度增大</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sz="2200" b="1" i="1">
                    <a:solidFill>
                      <a:srgbClr val="000000"/>
                    </a:solidFill>
                    <a:latin typeface="Times New Roman" panose="02020603050405020304" pitchFamily="18" charset="0"/>
                    <a:ea typeface="宋体" panose="02010600030101010101" pitchFamily="2" charset="-122"/>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rPr>
                  <a:t>c</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i="1">
                    <a:solidFill>
                      <a:srgbClr val="000000"/>
                    </a:solidFill>
                    <a:latin typeface="Times New Roman" panose="02020603050405020304" pitchFamily="18" charset="0"/>
                    <a:ea typeface="宋体" panose="02010600030101010101" pitchFamily="2" charset="-122"/>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rPr>
                  <a:t>c</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sz="2200"/>
              </a:p>
            </p:txBody>
          </p:sp>
        </mc:Choice>
        <mc:Fallback>
          <p:sp>
            <p:nvSpPr>
              <p:cNvPr id="11" name="内容占位符 1"/>
              <p:cNvSpPr txBox="1">
                <a:spLocks noRot="1" noChangeAspect="1" noMove="1" noResize="1" noEditPoints="1" noAdjustHandles="1" noChangeArrowheads="1" noChangeShapeType="1" noTextEdit="1"/>
              </p:cNvSpPr>
              <p:nvPr/>
            </p:nvSpPr>
            <p:spPr bwMode="auto">
              <a:xfrm>
                <a:off x="360854" y="4095790"/>
                <a:ext cx="11485848" cy="2506520"/>
              </a:xfrm>
              <a:prstGeom prst="rect">
                <a:avLst/>
              </a:prstGeom>
              <a:blipFill>
                <a:blip r:embed="rId2"/>
                <a:stretch>
                  <a:fillRect l="-690" r="-690" b="-413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6" name="内容占位符 5"/>
          <p:cNvSpPr>
            <a:spLocks noGrp="1"/>
          </p:cNvSpPr>
          <p:nvPr>
            <p:ph idx="1"/>
          </p:nvPr>
        </p:nvSpPr>
        <p:spPr>
          <a:xfrm>
            <a:off x="360854" y="646537"/>
            <a:ext cx="11485848" cy="1043747"/>
          </a:xfrm>
        </p:spPr>
        <p:txBody>
          <a:bodyPr/>
          <a:lstStyle/>
          <a:p>
            <a:pPr hangingPunct="0">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分析图可知：氢氧化钠的质量分数为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％，由大到小的顺序为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a:t>
            </a:r>
          </a:p>
          <a:p>
            <a:pPr hangingPunct="0">
              <a:spcAft>
                <a:spcPts val="0"/>
              </a:spcAft>
            </a:pPr>
            <a:r>
              <a:rPr lang="zh-CN" altLang="zh-CN" sz="2200"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wht70.jpg" descr="id:2147495844;FounderCES"/>
          <p:cNvPicPr/>
          <p:nvPr/>
        </p:nvPicPr>
        <p:blipFill>
          <a:blip r:embed="rId3"/>
          <a:stretch>
            <a:fillRect/>
          </a:stretch>
        </p:blipFill>
        <p:spPr>
          <a:xfrm>
            <a:off x="3934966" y="1878316"/>
            <a:ext cx="5067992" cy="1815993"/>
          </a:xfrm>
          <a:prstGeom prst="rect">
            <a:avLst/>
          </a:prstGeom>
        </p:spPr>
      </p:pic>
      <p:pic>
        <p:nvPicPr>
          <p:cNvPr id="8" name="图片 7"/>
          <p:cNvPicPr>
            <a:picLocks noChangeAspect="1"/>
          </p:cNvPicPr>
          <p:nvPr/>
        </p:nvPicPr>
        <p:blipFill>
          <a:blip r:embed="rId4"/>
          <a:stretch>
            <a:fillRect/>
          </a:stretch>
        </p:blipFill>
        <p:spPr>
          <a:xfrm>
            <a:off x="347191" y="4180954"/>
            <a:ext cx="923479" cy="378118"/>
          </a:xfrm>
          <a:prstGeom prst="rect">
            <a:avLst/>
          </a:prstGeom>
        </p:spPr>
      </p:pic>
      <p:pic>
        <p:nvPicPr>
          <p:cNvPr id="9" name="图片 8"/>
          <p:cNvPicPr>
            <a:picLocks noChangeAspect="1"/>
          </p:cNvPicPr>
          <p:nvPr/>
        </p:nvPicPr>
        <p:blipFill>
          <a:blip r:embed="rId5"/>
          <a:stretch>
            <a:fillRect/>
          </a:stretch>
        </p:blipFill>
        <p:spPr>
          <a:xfrm>
            <a:off x="423422" y="3741758"/>
            <a:ext cx="923479" cy="373703"/>
          </a:xfrm>
          <a:prstGeom prst="rect">
            <a:avLst/>
          </a:prstGeom>
        </p:spPr>
      </p:pic>
      <p:sp>
        <p:nvSpPr>
          <p:cNvPr id="10" name="矩形 9"/>
          <p:cNvSpPr/>
          <p:nvPr/>
        </p:nvSpPr>
        <p:spPr>
          <a:xfrm>
            <a:off x="1474604" y="3702381"/>
            <a:ext cx="2010487" cy="430887"/>
          </a:xfrm>
          <a:prstGeom prst="rect">
            <a:avLst/>
          </a:prstGeom>
        </p:spPr>
        <p:txBody>
          <a:bodyPr wrap="none">
            <a:spAutoFit/>
          </a:bodyPr>
          <a:lstStyle/>
          <a:p>
            <a:r>
              <a:rPr lang="en-US" altLang="zh-CN" sz="2200" i="1">
                <a:solidFill>
                  <a:srgbClr val="000000"/>
                </a:solidFill>
              </a:rPr>
              <a:t>b</a:t>
            </a:r>
            <a:r>
              <a:rPr lang="zh-CN" altLang="zh-CN" sz="2200">
                <a:solidFill>
                  <a:srgbClr val="000000"/>
                </a:solidFill>
                <a:cs typeface="Times New Roman" panose="02020603050405020304" pitchFamily="18" charset="0"/>
              </a:rPr>
              <a:t>％＞</a:t>
            </a:r>
            <a:r>
              <a:rPr lang="en-US" altLang="zh-CN" sz="2200" i="1">
                <a:solidFill>
                  <a:srgbClr val="000000"/>
                </a:solidFill>
              </a:rPr>
              <a:t>a</a:t>
            </a:r>
            <a:r>
              <a:rPr lang="zh-CN" altLang="zh-CN" sz="2200">
                <a:solidFill>
                  <a:srgbClr val="000000"/>
                </a:solidFill>
                <a:cs typeface="Times New Roman" panose="02020603050405020304" pitchFamily="18" charset="0"/>
              </a:rPr>
              <a:t>％＞</a:t>
            </a:r>
            <a:r>
              <a:rPr lang="en-US" altLang="zh-CN" sz="2200" i="1">
                <a:solidFill>
                  <a:srgbClr val="000000"/>
                </a:solidFill>
              </a:rPr>
              <a:t>c</a:t>
            </a:r>
            <a:r>
              <a:rPr lang="zh-CN" altLang="zh-CN" sz="2200">
                <a:solidFill>
                  <a:srgbClr val="000000"/>
                </a:solidFill>
                <a:cs typeface="Times New Roman" panose="02020603050405020304" pitchFamily="18" charset="0"/>
              </a:rPr>
              <a:t>％</a:t>
            </a:r>
            <a:endParaRPr lang="zh-CN" altLang="en-US" sz="2200"/>
          </a:p>
        </p:txBody>
      </p:sp>
    </p:spTree>
    <p:extLst>
      <p:ext uri="{BB962C8B-B14F-4D97-AF65-F5344CB8AC3E}">
        <p14:creationId xmlns:p14="http://schemas.microsoft.com/office/powerpoint/2010/main" val="4143055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内容占位符 1"/>
              <p:cNvSpPr txBox="1">
                <a:spLocks/>
              </p:cNvSpPr>
              <p:nvPr/>
            </p:nvSpPr>
            <p:spPr bwMode="auto">
              <a:xfrm>
                <a:off x="360854" y="3840572"/>
                <a:ext cx="11485848" cy="275678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077913" eaLnBrk="1">
                  <a:spcAft>
                    <a:spcPts val="0"/>
                  </a:spcAf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是燃料电池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右侧通空气的为正极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左侧为负极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因此电解池的右侧为阴极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左侧为阳极。</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标准</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状况下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22.4</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则电路中转移的电子为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则燃料电池消耗的氧气为</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11.2</a:t>
                </a:r>
                <a:r>
                  <a:rPr lang="en-US"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需要的空气体积为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𝟏𝟏</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𝟐𝟏</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53.3</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10000"/>
                  </a:lnSpc>
                  <a:spcAft>
                    <a:spcPts val="0"/>
                  </a:spcAft>
                </a:pPr>
                <a:r>
                  <a:rPr lang="en-US" altLang="zh-CN" b="1" i="1">
                    <a:solidFill>
                      <a:srgbClr val="00AEE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AEE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00AEE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30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0.5mol</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AEE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𝒏</m:t>
                        </m:r>
                        <m:r>
                          <m:rPr>
                            <m:nor/>
                          </m:rP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m:t>)</m:t>
                        </m:r>
                      </m:num>
                      <m:den>
                        <m:sSub>
                          <m:sSubPr>
                            <m:ctrlPr>
                              <a:rPr lang="zh-CN" altLang="zh-CN" b="1"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𝑽</m:t>
                            </m:r>
                          </m:e>
                          <m:sub>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𝐦</m:t>
                            </m:r>
                          </m:sub>
                        </m:sSub>
                      </m:den>
                    </m:f>
                  </m:oMath>
                </a14:m>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𝟓𝐦𝐨𝐥</m:t>
                        </m:r>
                      </m:num>
                      <m:den>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𝟐𝟐</m:t>
                        </m:r>
                        <m:r>
                          <m:rPr>
                            <m:nor/>
                          </m:rP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𝟒𝐋</m:t>
                        </m:r>
                        <m:r>
                          <m:rPr>
                            <m:nor/>
                          </m:rPr>
                          <a:rPr lang="en-US" altLang="zh-CN" b="1">
                            <a:solidFill>
                              <a:srgbClr val="00AEEF"/>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𝐥</m:t>
                            </m:r>
                          </m:e>
                          <m:sup>
                            <m:r>
                              <a:rPr lang="zh-CN"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𝟏</m:t>
                            </m:r>
                          </m:sup>
                        </m:sSup>
                      </m:den>
                    </m:f>
                  </m:oMath>
                </a14:m>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11.2L</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3840572"/>
                <a:ext cx="11485848" cy="2756780"/>
              </a:xfrm>
              <a:prstGeom prst="rect">
                <a:avLst/>
              </a:prstGeom>
              <a:blipFill>
                <a:blip r:embed="rId2"/>
                <a:stretch>
                  <a:fillRect l="-796"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3" name="内容占位符 2"/>
          <p:cNvSpPr>
            <a:spLocks noGrp="1"/>
          </p:cNvSpPr>
          <p:nvPr>
            <p:ph idx="1"/>
          </p:nvPr>
        </p:nvSpPr>
        <p:spPr>
          <a:xfrm>
            <a:off x="360854" y="746120"/>
            <a:ext cx="11485848" cy="64633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标准状况下，若生成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22.4 L 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，则理论上消耗</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结果保留一位小数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347191" y="3934442"/>
            <a:ext cx="1046020" cy="428292"/>
          </a:xfrm>
          <a:prstGeom prst="rect">
            <a:avLst/>
          </a:prstGeom>
        </p:spPr>
      </p:pic>
      <p:pic>
        <p:nvPicPr>
          <p:cNvPr id="6" name="图片 5"/>
          <p:cNvPicPr>
            <a:picLocks noChangeAspect="1"/>
          </p:cNvPicPr>
          <p:nvPr/>
        </p:nvPicPr>
        <p:blipFill>
          <a:blip r:embed="rId4"/>
          <a:stretch>
            <a:fillRect/>
          </a:stretch>
        </p:blipFill>
        <p:spPr>
          <a:xfrm>
            <a:off x="423422" y="3383104"/>
            <a:ext cx="1046020" cy="423292"/>
          </a:xfrm>
          <a:prstGeom prst="rect">
            <a:avLst/>
          </a:prstGeom>
        </p:spPr>
      </p:pic>
      <p:pic>
        <p:nvPicPr>
          <p:cNvPr id="8" name="箭头右下.eps" descr="id:2147495858;FounderCES"/>
          <p:cNvPicPr/>
          <p:nvPr/>
        </p:nvPicPr>
        <p:blipFill>
          <a:blip r:embed="rId5"/>
          <a:stretch>
            <a:fillRect/>
          </a:stretch>
        </p:blipFill>
        <p:spPr>
          <a:xfrm>
            <a:off x="1888266" y="5730886"/>
            <a:ext cx="576064" cy="454671"/>
          </a:xfrm>
          <a:prstGeom prst="rect">
            <a:avLst/>
          </a:prstGeom>
        </p:spPr>
      </p:pic>
      <p:sp>
        <p:nvSpPr>
          <p:cNvPr id="9" name="矩形 8"/>
          <p:cNvSpPr/>
          <p:nvPr/>
        </p:nvSpPr>
        <p:spPr>
          <a:xfrm>
            <a:off x="1526629" y="3362774"/>
            <a:ext cx="723275" cy="461665"/>
          </a:xfrm>
          <a:prstGeom prst="rect">
            <a:avLst/>
          </a:prstGeom>
        </p:spPr>
        <p:txBody>
          <a:bodyPr wrap="none">
            <a:spAutoFit/>
          </a:bodyPr>
          <a:lstStyle/>
          <a:p>
            <a:r>
              <a:rPr lang="en-US" altLang="zh-CN" sz="2400">
                <a:solidFill>
                  <a:srgbClr val="000000"/>
                </a:solidFill>
              </a:rPr>
              <a:t>53.3</a:t>
            </a:r>
            <a:endParaRPr lang="zh-CN" altLang="en-US"/>
          </a:p>
        </p:txBody>
      </p:sp>
      <p:pic>
        <p:nvPicPr>
          <p:cNvPr id="10" name="wht70.jpg" descr="id:2147495844;FounderCES"/>
          <p:cNvPicPr/>
          <p:nvPr/>
        </p:nvPicPr>
        <p:blipFill>
          <a:blip r:embed="rId6"/>
          <a:stretch>
            <a:fillRect/>
          </a:stretch>
        </p:blipFill>
        <p:spPr>
          <a:xfrm>
            <a:off x="3574926" y="1418590"/>
            <a:ext cx="5688632" cy="2038384"/>
          </a:xfrm>
          <a:prstGeom prst="rect">
            <a:avLst/>
          </a:prstGeom>
        </p:spPr>
      </p:pic>
    </p:spTree>
    <p:extLst>
      <p:ext uri="{BB962C8B-B14F-4D97-AF65-F5344CB8AC3E}">
        <p14:creationId xmlns:p14="http://schemas.microsoft.com/office/powerpoint/2010/main" val="4185554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96840" y="999312"/>
            <a:ext cx="11386998" cy="3869848"/>
          </a:xfrm>
          <a:prstGeom prst="rect">
            <a:avLst/>
          </a:prstGeom>
        </p:spPr>
      </p:pic>
      <p:sp>
        <p:nvSpPr>
          <p:cNvPr id="5" name="内容占位符 4">
            <a:extLst>
              <a:ext uri="{FF2B5EF4-FFF2-40B4-BE49-F238E27FC236}">
                <a16:creationId xmlns:a16="http://schemas.microsoft.com/office/drawing/2014/main" id="{8A6C94E6-4137-0C94-4B59-35E2CECC1C26}"/>
              </a:ext>
            </a:extLst>
          </p:cNvPr>
          <p:cNvSpPr>
            <a:spLocks noGrp="1"/>
          </p:cNvSpPr>
          <p:nvPr>
            <p:ph idx="1"/>
          </p:nvPr>
        </p:nvSpPr>
        <p:spPr>
          <a:xfrm>
            <a:off x="360854" y="956131"/>
            <a:ext cx="11485848" cy="397031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六点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突破电解原理应用类题目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明确一个原理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电解原理。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分清两个电极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阴极、阳极。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剖析离子移动方向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阳离子移向阴极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阴离子移向阳极。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注意放电顺序。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书写电极反应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注意得失电子守恒。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联系题干信息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正确判断产物。</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BDA3AB66-9C35-6E58-AC40-22B3BE335545}"/>
              </a:ext>
            </a:extLst>
          </p:cNvPr>
          <p:cNvPicPr>
            <a:picLocks noChangeAspect="1"/>
          </p:cNvPicPr>
          <p:nvPr/>
        </p:nvPicPr>
        <p:blipFill>
          <a:blip r:embed="rId3"/>
          <a:stretch>
            <a:fillRect/>
          </a:stretch>
        </p:blipFill>
        <p:spPr>
          <a:xfrm>
            <a:off x="487208" y="997188"/>
            <a:ext cx="2039559" cy="497670"/>
          </a:xfrm>
          <a:prstGeom prst="rect">
            <a:avLst/>
          </a:prstGeom>
        </p:spPr>
      </p:pic>
    </p:spTree>
    <p:extLst>
      <p:ext uri="{BB962C8B-B14F-4D97-AF65-F5344CB8AC3E}">
        <p14:creationId xmlns:p14="http://schemas.microsoft.com/office/powerpoint/2010/main" val="39609288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a:extLst>
                  <a:ext uri="{FF2B5EF4-FFF2-40B4-BE49-F238E27FC236}">
                    <a16:creationId xmlns:a16="http://schemas.microsoft.com/office/drawing/2014/main" id="{E6D5D934-9A9C-EB71-892C-7C2FC7CCCDC1}"/>
                  </a:ext>
                </a:extLst>
              </p:cNvPr>
              <p:cNvSpPr>
                <a:spLocks noGrp="1"/>
              </p:cNvSpPr>
              <p:nvPr>
                <p:ph idx="1"/>
              </p:nvPr>
            </p:nvSpPr>
            <p:spPr>
              <a:xfrm>
                <a:off x="360854" y="746120"/>
                <a:ext cx="11485848" cy="4566443"/>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工作原理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以惰性电极电解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溶液为例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0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总反应离子方程式：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电解</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阴极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：与电源</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负极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相连，得到电子，发生</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还原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阳极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：与电源</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相连，失去电子，发生</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氧化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电子和离子的移动方向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惰性电极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电子：从电源负极流出，流向电解池的阴极；从电解池阳极流出，流向电源的正极。</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离子：阳离子移向电解池的阴极；阴离子移向电解池的阳极。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a:extLst>
                  <a:ext uri="{FF2B5EF4-FFF2-40B4-BE49-F238E27FC236}">
                    <a16:creationId xmlns:a16="http://schemas.microsoft.com/office/drawing/2014/main" id="{E6D5D934-9A9C-EB71-892C-7C2FC7CCCDC1}"/>
                  </a:ext>
                </a:extLst>
              </p:cNvPr>
              <p:cNvSpPr>
                <a:spLocks noGrp="1" noRot="1" noChangeAspect="1" noMove="1" noResize="1" noEditPoints="1" noAdjustHandles="1" noChangeArrowheads="1" noChangeShapeType="1" noTextEdit="1"/>
              </p:cNvSpPr>
              <p:nvPr>
                <p:ph idx="1"/>
              </p:nvPr>
            </p:nvSpPr>
            <p:spPr>
              <a:xfrm>
                <a:off x="360854" y="746120"/>
                <a:ext cx="11485848" cy="4566443"/>
              </a:xfrm>
              <a:blipFill>
                <a:blip r:embed="rId2"/>
                <a:stretch>
                  <a:fillRect l="-796" b="-1736"/>
                </a:stretch>
              </a:blipFill>
            </p:spPr>
            <p:txBody>
              <a:bodyPr/>
              <a:lstStyle/>
              <a:p>
                <a:r>
                  <a:rPr lang="zh-CN" altLang="en-US">
                    <a:noFill/>
                  </a:rPr>
                  <a:t> </a:t>
                </a:r>
              </a:p>
            </p:txBody>
          </p:sp>
        </mc:Fallback>
      </mc:AlternateContent>
      <p:pic>
        <p:nvPicPr>
          <p:cNvPr id="7" name="wht67.jpg" descr="id:2147495637;FounderCES"/>
          <p:cNvPicPr/>
          <p:nvPr/>
        </p:nvPicPr>
        <p:blipFill>
          <a:blip r:embed="rId3">
            <a:clrChange>
              <a:clrFrom>
                <a:srgbClr val="FFFFFE"/>
              </a:clrFrom>
              <a:clrTo>
                <a:srgbClr val="FFFFFE">
                  <a:alpha val="0"/>
                </a:srgbClr>
              </a:clrTo>
            </a:clrChange>
          </a:blip>
          <a:stretch>
            <a:fillRect/>
          </a:stretch>
        </p:blipFill>
        <p:spPr>
          <a:xfrm>
            <a:off x="7391350" y="1052736"/>
            <a:ext cx="4578514" cy="1872208"/>
          </a:xfrm>
          <a:prstGeom prst="rect">
            <a:avLst/>
          </a:prstGeom>
        </p:spPr>
      </p:pic>
    </p:spTree>
    <p:extLst>
      <p:ext uri="{BB962C8B-B14F-4D97-AF65-F5344CB8AC3E}">
        <p14:creationId xmlns:p14="http://schemas.microsoft.com/office/powerpoint/2010/main" val="36734252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780D7977-4266-A7E3-5992-B64282DDD18C}"/>
              </a:ext>
            </a:extLst>
          </p:cNvPr>
          <p:cNvSpPr>
            <a:spLocks noGrp="1"/>
          </p:cNvSpPr>
          <p:nvPr>
            <p:ph idx="1"/>
          </p:nvPr>
        </p:nvSpPr>
        <p:spPr>
          <a:xfrm>
            <a:off x="360854" y="746120"/>
            <a:ext cx="11485848" cy="3416320"/>
          </a:xfrm>
        </p:spPr>
        <p:txBody>
          <a:bodyPr/>
          <a:lstStyle/>
          <a:p>
            <a:pPr hangingPunct="0">
              <a:spcAft>
                <a:spcPts val="0"/>
              </a:spcAft>
            </a:pPr>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有关电解的计算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有关电解计算的原则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阳极失去的电子数等于阴极得到的电子数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串联电路中</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通过各电解池的电子总数相等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电源输出的电子总数和电解池中转移的电子总数相等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t>2.</a:t>
            </a:r>
            <a:r>
              <a:rPr lang="zh-CN" altLang="zh-CN" b="1"/>
              <a:t>有关电解计算的方法</a:t>
            </a:r>
            <a:endParaRPr lang="zh-CN" altLang="zh-CN"/>
          </a:p>
        </p:txBody>
      </p:sp>
      <p:pic>
        <p:nvPicPr>
          <p:cNvPr id="6" name="要点3.EPS" descr="id:2147492688;FounderCES">
            <a:extLst>
              <a:ext uri="{FF2B5EF4-FFF2-40B4-BE49-F238E27FC236}">
                <a16:creationId xmlns:a16="http://schemas.microsoft.com/office/drawing/2014/main" id="{4DDFBDED-685A-F74F-DD81-CC2493885AB4}"/>
              </a:ext>
            </a:extLst>
          </p:cNvPr>
          <p:cNvPicPr>
            <a:picLocks noChangeAspect="1"/>
          </p:cNvPicPr>
          <p:nvPr/>
        </p:nvPicPr>
        <p:blipFill>
          <a:blip r:embed="rId2"/>
          <a:stretch>
            <a:fillRect/>
          </a:stretch>
        </p:blipFill>
        <p:spPr>
          <a:xfrm>
            <a:off x="406574" y="910392"/>
            <a:ext cx="952500" cy="334537"/>
          </a:xfrm>
          <a:prstGeom prst="rect">
            <a:avLst/>
          </a:prstGeom>
        </p:spPr>
      </p:pic>
      <p:pic>
        <p:nvPicPr>
          <p:cNvPr id="4" name="kd538.jpg" descr="id:2147495886;FounderCES"/>
          <p:cNvPicPr/>
          <p:nvPr/>
        </p:nvPicPr>
        <p:blipFill>
          <a:blip r:embed="rId3"/>
          <a:stretch>
            <a:fillRect/>
          </a:stretch>
        </p:blipFill>
        <p:spPr>
          <a:xfrm>
            <a:off x="3581746" y="4049913"/>
            <a:ext cx="5044064" cy="2520280"/>
          </a:xfrm>
          <a:prstGeom prst="rect">
            <a:avLst/>
          </a:prstGeom>
        </p:spPr>
      </p:pic>
    </p:spTree>
    <p:extLst>
      <p:ext uri="{BB962C8B-B14F-4D97-AF65-F5344CB8AC3E}">
        <p14:creationId xmlns:p14="http://schemas.microsoft.com/office/powerpoint/2010/main" val="24319711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a:extLst>
              <a:ext uri="{FF2B5EF4-FFF2-40B4-BE49-F238E27FC236}">
                <a16:creationId xmlns:a16="http://schemas.microsoft.com/office/drawing/2014/main" id="{02C6577B-7ACB-65D2-B7EC-5BBFDF847E2F}"/>
              </a:ext>
            </a:extLst>
          </p:cNvPr>
          <p:cNvSpPr>
            <a:spLocks noGrp="1"/>
          </p:cNvSpPr>
          <p:nvPr>
            <p:ph idx="1"/>
          </p:nvPr>
        </p:nvSpPr>
        <p:spPr>
          <a:xfrm>
            <a:off x="360854" y="746120"/>
            <a:ext cx="11485848" cy="397031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如图所示，若电解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5min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时，测得铜电极的质量增加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2.16g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24典例3.EPS" descr="id:2147492717;FounderCES">
            <a:extLst>
              <a:ext uri="{FF2B5EF4-FFF2-40B4-BE49-F238E27FC236}">
                <a16:creationId xmlns:a16="http://schemas.microsoft.com/office/drawing/2014/main" id="{FFA34D28-D2DA-C5C3-D273-26F00142E0E5}"/>
              </a:ext>
            </a:extLst>
          </p:cNvPr>
          <p:cNvPicPr>
            <a:picLocks noChangeAspect="1"/>
          </p:cNvPicPr>
          <p:nvPr/>
        </p:nvPicPr>
        <p:blipFill>
          <a:blip r:embed="rId2"/>
          <a:stretch>
            <a:fillRect/>
          </a:stretch>
        </p:blipFill>
        <p:spPr>
          <a:xfrm>
            <a:off x="387229" y="881561"/>
            <a:ext cx="1167995" cy="376726"/>
          </a:xfrm>
          <a:prstGeom prst="rect">
            <a:avLst/>
          </a:prstGeom>
        </p:spPr>
      </p:pic>
      <p:pic>
        <p:nvPicPr>
          <p:cNvPr id="5" name="kd539.jpg" descr="id:2147495900;FounderCES"/>
          <p:cNvPicPr/>
          <p:nvPr/>
        </p:nvPicPr>
        <p:blipFill>
          <a:blip r:embed="rId3"/>
          <a:stretch>
            <a:fillRect/>
          </a:stretch>
        </p:blipFill>
        <p:spPr>
          <a:xfrm>
            <a:off x="4078982" y="1439935"/>
            <a:ext cx="3528392" cy="2584228"/>
          </a:xfrm>
          <a:prstGeom prst="rect">
            <a:avLst/>
          </a:prstGeom>
        </p:spPr>
      </p:pic>
      <p:sp>
        <p:nvSpPr>
          <p:cNvPr id="7" name="内容占位符 1"/>
          <p:cNvSpPr txBox="1">
            <a:spLocks/>
          </p:cNvSpPr>
          <p:nvPr/>
        </p:nvSpPr>
        <p:spPr bwMode="auto">
          <a:xfrm>
            <a:off x="1441936" y="5085184"/>
            <a:ext cx="999996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铜极增重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说明银在铜极上析出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则铜极为阴极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为负极。</a:t>
            </a:r>
            <a:endParaRPr lang="zh-CN" altLang="en-US"/>
          </a:p>
        </p:txBody>
      </p:sp>
      <p:sp>
        <p:nvSpPr>
          <p:cNvPr id="2" name="矩形 1"/>
          <p:cNvSpPr/>
          <p:nvPr/>
        </p:nvSpPr>
        <p:spPr>
          <a:xfrm>
            <a:off x="1433749" y="4689992"/>
            <a:ext cx="494046" cy="461665"/>
          </a:xfrm>
          <a:prstGeom prst="rect">
            <a:avLst/>
          </a:prstGeom>
        </p:spPr>
        <p:txBody>
          <a:bodyPr wrap="none">
            <a:spAutoFit/>
          </a:bodyPr>
          <a:lstStyle/>
          <a:p>
            <a:r>
              <a:rPr lang="zh-CN" altLang="zh-CN" sz="2400">
                <a:solidFill>
                  <a:srgbClr val="000000"/>
                </a:solidFill>
                <a:ea typeface="楷体" panose="02010609060101010101" pitchFamily="49" charset="-122"/>
                <a:cs typeface="Times New Roman" panose="02020603050405020304" pitchFamily="18" charset="0"/>
              </a:rPr>
              <a:t>负</a:t>
            </a:r>
            <a:endParaRPr lang="zh-CN" altLang="en-US"/>
          </a:p>
        </p:txBody>
      </p:sp>
      <p:pic>
        <p:nvPicPr>
          <p:cNvPr id="11" name="图片 10"/>
          <p:cNvPicPr>
            <a:picLocks noChangeAspect="1"/>
          </p:cNvPicPr>
          <p:nvPr/>
        </p:nvPicPr>
        <p:blipFill>
          <a:blip r:embed="rId4"/>
          <a:stretch>
            <a:fillRect/>
          </a:stretch>
        </p:blipFill>
        <p:spPr>
          <a:xfrm>
            <a:off x="347191" y="5169585"/>
            <a:ext cx="1046020" cy="428292"/>
          </a:xfrm>
          <a:prstGeom prst="rect">
            <a:avLst/>
          </a:prstGeom>
        </p:spPr>
      </p:pic>
      <p:pic>
        <p:nvPicPr>
          <p:cNvPr id="12" name="图片 11"/>
          <p:cNvPicPr>
            <a:picLocks noChangeAspect="1"/>
          </p:cNvPicPr>
          <p:nvPr/>
        </p:nvPicPr>
        <p:blipFill>
          <a:blip r:embed="rId5"/>
          <a:stretch>
            <a:fillRect/>
          </a:stretch>
        </p:blipFill>
        <p:spPr>
          <a:xfrm>
            <a:off x="423422" y="4681618"/>
            <a:ext cx="1046020" cy="423292"/>
          </a:xfrm>
          <a:prstGeom prst="rect">
            <a:avLst/>
          </a:prstGeom>
        </p:spPr>
      </p:pic>
    </p:spTree>
    <p:extLst>
      <p:ext uri="{BB962C8B-B14F-4D97-AF65-F5344CB8AC3E}">
        <p14:creationId xmlns:p14="http://schemas.microsoft.com/office/powerpoint/2010/main" val="1546091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通电</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5min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中共收集到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224mL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标准状况下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气体，溶液体积为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200mL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电解前后溶液的体积变化忽略不计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，则通电前</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kd539.jpg" descr="id:2147495900;FounderCES"/>
          <p:cNvPicPr/>
          <p:nvPr/>
        </p:nvPicPr>
        <p:blipFill>
          <a:blip r:embed="rId2"/>
          <a:stretch>
            <a:fillRect/>
          </a:stretch>
        </p:blipFill>
        <p:spPr>
          <a:xfrm>
            <a:off x="4375586" y="1988840"/>
            <a:ext cx="3456384" cy="2531489"/>
          </a:xfrm>
          <a:prstGeom prst="rect">
            <a:avLst/>
          </a:prstGeom>
        </p:spPr>
      </p:pic>
      <p:sp>
        <p:nvSpPr>
          <p:cNvPr id="5" name="矩形 4"/>
          <p:cNvSpPr/>
          <p:nvPr/>
        </p:nvSpPr>
        <p:spPr>
          <a:xfrm>
            <a:off x="1441263" y="4446165"/>
            <a:ext cx="1989647" cy="579967"/>
          </a:xfrm>
          <a:prstGeom prst="rect">
            <a:avLst/>
          </a:prstGeom>
        </p:spPr>
        <p:txBody>
          <a:bodyPr wrap="none">
            <a:spAutoFit/>
          </a:bodyPr>
          <a:lstStyle/>
          <a:p>
            <a:pPr>
              <a:lnSpc>
                <a:spcPct val="150000"/>
              </a:lnSpc>
            </a:pPr>
            <a:r>
              <a:rPr lang="en-US" altLang="zh-CN" sz="2400">
                <a:solidFill>
                  <a:srgbClr val="000000"/>
                </a:solidFill>
              </a:rPr>
              <a:t>0.025mol</a:t>
            </a:r>
            <a:r>
              <a:rPr lang="en-US" altLang="zh-CN" sz="2400">
                <a:solidFill>
                  <a:srgbClr val="000000"/>
                </a:solidFill>
                <a:ea typeface="Times New Roman" panose="02020603050405020304" pitchFamily="18" charset="0"/>
              </a:rPr>
              <a:t>·</a:t>
            </a:r>
            <a:r>
              <a:rPr lang="en-US" altLang="zh-CN" sz="2400">
                <a:solidFill>
                  <a:srgbClr val="000000"/>
                </a:solidFill>
              </a:rPr>
              <a:t>L</a:t>
            </a:r>
            <a:r>
              <a:rPr lang="zh-CN" altLang="zh-CN" sz="2400" baseline="30000">
                <a:solidFill>
                  <a:srgbClr val="000000"/>
                </a:solidFill>
                <a:cs typeface="Times New Roman" panose="02020603050405020304" pitchFamily="18" charset="0"/>
              </a:rPr>
              <a:t>－</a:t>
            </a:r>
            <a:r>
              <a:rPr lang="en-US" altLang="zh-CN" sz="2400" baseline="30000">
                <a:solidFill>
                  <a:srgbClr val="000000"/>
                </a:solidFill>
              </a:rPr>
              <a:t>1</a:t>
            </a:r>
            <a:endParaRPr lang="zh-CN" altLang="en-US"/>
          </a:p>
        </p:txBody>
      </p:sp>
      <p:pic>
        <p:nvPicPr>
          <p:cNvPr id="6" name="图片 5"/>
          <p:cNvPicPr>
            <a:picLocks noChangeAspect="1"/>
          </p:cNvPicPr>
          <p:nvPr/>
        </p:nvPicPr>
        <p:blipFill>
          <a:blip r:embed="rId3"/>
          <a:stretch>
            <a:fillRect/>
          </a:stretch>
        </p:blipFill>
        <p:spPr>
          <a:xfrm>
            <a:off x="423422" y="4581128"/>
            <a:ext cx="1046020" cy="423292"/>
          </a:xfrm>
          <a:prstGeom prst="rect">
            <a:avLst/>
          </a:prstGeom>
        </p:spPr>
      </p:pic>
    </p:spTree>
    <p:extLst>
      <p:ext uri="{BB962C8B-B14F-4D97-AF65-F5344CB8AC3E}">
        <p14:creationId xmlns:p14="http://schemas.microsoft.com/office/powerpoint/2010/main" val="2290153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61955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电极上发生的反应为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极增重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2.16g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即析出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0.02molAg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线路中通过</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0.02mol</a:t>
                </a: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中产生的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0.005mol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112mL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标准状况下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中共收集到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224mL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标准</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状况</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中阴极上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先得电子发生还原反应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再得电子发生还原反应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即也产生了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112mL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标准状况下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0.005</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则通过</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0.01mol</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电子时</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已完全被还原。由</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0.005mol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𝟎𝟎𝟓𝐦𝐨𝐥</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𝟐𝐋</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0.025mol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619552"/>
              </a:xfrm>
              <a:blipFill>
                <a:blip r:embed="rId2"/>
                <a:stretch>
                  <a:fillRect l="-796" r="-849"/>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430717" y="925545"/>
            <a:ext cx="1046020" cy="428292"/>
          </a:xfrm>
          <a:prstGeom prst="rect">
            <a:avLst/>
          </a:prstGeom>
        </p:spPr>
      </p:pic>
      <p:pic>
        <p:nvPicPr>
          <p:cNvPr id="4" name="kd539.jpg" descr="id:2147495900;FounderCES"/>
          <p:cNvPicPr/>
          <p:nvPr/>
        </p:nvPicPr>
        <p:blipFill>
          <a:blip r:embed="rId4"/>
          <a:stretch>
            <a:fillRect/>
          </a:stretch>
        </p:blipFill>
        <p:spPr>
          <a:xfrm>
            <a:off x="8111430" y="910425"/>
            <a:ext cx="3528392" cy="2584228"/>
          </a:xfrm>
          <a:prstGeom prst="rect">
            <a:avLst/>
          </a:prstGeom>
        </p:spPr>
      </p:pic>
    </p:spTree>
    <p:extLst>
      <p:ext uri="{BB962C8B-B14F-4D97-AF65-F5344CB8AC3E}">
        <p14:creationId xmlns:p14="http://schemas.microsoft.com/office/powerpoint/2010/main" val="259675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4E0117-6C1E-AE49-9CC5-CD6E2DBF4784}"/>
            </a:ext>
          </a:extLst>
        </p:cNvPr>
        <p:cNvGrpSpPr/>
        <p:nvPr/>
      </p:nvGrpSpPr>
      <p:grpSpPr>
        <a:xfrm>
          <a:off x="0" y="0"/>
          <a:ext cx="0" cy="0"/>
          <a:chOff x="0" y="0"/>
          <a:chExt cx="0" cy="0"/>
        </a:xfrm>
      </p:grpSpPr>
      <p:pic>
        <p:nvPicPr>
          <p:cNvPr id="3" name="图片 2">
            <a:extLst>
              <a:ext uri="{FF2B5EF4-FFF2-40B4-BE49-F238E27FC236}">
                <a16:creationId xmlns:a16="http://schemas.microsoft.com/office/drawing/2014/main" id="{73ECF0EB-74BA-AD3F-64F8-913DFFD05C49}"/>
              </a:ext>
            </a:extLst>
          </p:cNvPr>
          <p:cNvPicPr>
            <a:picLocks noChangeAspect="1"/>
          </p:cNvPicPr>
          <p:nvPr/>
        </p:nvPicPr>
        <p:blipFill>
          <a:blip r:embed="rId2"/>
          <a:stretch>
            <a:fillRect/>
          </a:stretch>
        </p:blipFill>
        <p:spPr>
          <a:xfrm>
            <a:off x="396840" y="999311"/>
            <a:ext cx="11386998" cy="2258513"/>
          </a:xfrm>
          <a:prstGeom prst="rect">
            <a:avLst/>
          </a:prstGeom>
        </p:spPr>
      </p:pic>
      <p:pic>
        <p:nvPicPr>
          <p:cNvPr id="2" name="图片 1">
            <a:extLst>
              <a:ext uri="{FF2B5EF4-FFF2-40B4-BE49-F238E27FC236}">
                <a16:creationId xmlns:a16="http://schemas.microsoft.com/office/drawing/2014/main" id="{ED54A5AF-5B70-12FB-76FA-074B63F6D77B}"/>
              </a:ext>
            </a:extLst>
          </p:cNvPr>
          <p:cNvPicPr>
            <a:picLocks noChangeAspect="1"/>
          </p:cNvPicPr>
          <p:nvPr/>
        </p:nvPicPr>
        <p:blipFill>
          <a:blip r:embed="rId3"/>
          <a:stretch>
            <a:fillRect/>
          </a:stretch>
        </p:blipFill>
        <p:spPr>
          <a:xfrm>
            <a:off x="415128" y="999312"/>
            <a:ext cx="2076519" cy="497429"/>
          </a:xfrm>
          <a:prstGeom prst="rect">
            <a:avLst/>
          </a:prstGeom>
        </p:spPr>
      </p:pic>
      <p:sp>
        <p:nvSpPr>
          <p:cNvPr id="5" name="内容占位符 4">
            <a:extLst>
              <a:ext uri="{FF2B5EF4-FFF2-40B4-BE49-F238E27FC236}">
                <a16:creationId xmlns:a16="http://schemas.microsoft.com/office/drawing/2014/main" id="{8693866E-B132-7296-C226-9A7F15085116}"/>
              </a:ext>
            </a:extLst>
          </p:cNvPr>
          <p:cNvSpPr>
            <a:spLocks noGrp="1"/>
          </p:cNvSpPr>
          <p:nvPr>
            <p:ph idx="1"/>
          </p:nvPr>
        </p:nvSpPr>
        <p:spPr>
          <a:xfrm>
            <a:off x="360854" y="949501"/>
            <a:ext cx="11485848" cy="2308324"/>
          </a:xfrm>
        </p:spPr>
        <p:txBody>
          <a:bodyPr/>
          <a:lstStyle/>
          <a:p>
            <a:pPr hangingPunct="0">
              <a:spcAft>
                <a:spcPts val="0"/>
              </a:spcAft>
            </a:pP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有关电解池计算的步骤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正确书写电极反应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要注意阳极材料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溶液中有多种离子共存时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要确定放电离子的先后顺序。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最后根据得失电子守恒进行相关的计算。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827074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32489AD4-F436-4DF8-3483-CA24D5B09814}"/>
              </a:ext>
            </a:extLst>
          </p:cNvPr>
          <p:cNvSpPr>
            <a:spLocks noGrp="1"/>
          </p:cNvSpPr>
          <p:nvPr>
            <p:ph idx="1"/>
          </p:nvPr>
        </p:nvSpPr>
        <p:spPr>
          <a:xfrm>
            <a:off x="360854" y="746120"/>
            <a:ext cx="11485848" cy="5632311"/>
          </a:xfrm>
        </p:spPr>
        <p:txBody>
          <a:bodyPr/>
          <a:lstStyle/>
          <a:p>
            <a:pPr hangingPunct="0">
              <a:spcAft>
                <a:spcPts val="0"/>
              </a:spcAft>
            </a:pPr>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可充电电池</a:t>
            </a:r>
            <a:r>
              <a:rPr lang="en-US" altLang="zh-CN"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451"/>
                </a:solidFill>
                <a:latin typeface="Times New Roman" panose="02020603050405020304" pitchFamily="18" charset="0"/>
                <a:ea typeface="楷体" panose="02010609060101010101" pitchFamily="49" charset="-122"/>
                <a:cs typeface="Times New Roman" panose="02020603050405020304" pitchFamily="18" charset="0"/>
              </a:rPr>
              <a:t>二次电池</a:t>
            </a:r>
            <a:r>
              <a:rPr lang="en-US" altLang="zh-CN"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可充电电池的思维模型</a:t>
            </a:r>
            <a:endParaRPr lang="en-US"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t>2</a:t>
            </a:r>
            <a:r>
              <a:rPr lang="en-US" altLang="zh-CN" b="1">
                <a:latin typeface="+mn-ea"/>
              </a:rPr>
              <a:t>.</a:t>
            </a:r>
            <a:r>
              <a:rPr lang="zh-CN" altLang="zh-CN" b="1">
                <a:latin typeface="黑体" panose="02010609060101010101" pitchFamily="49" charset="-122"/>
                <a:ea typeface="黑体" panose="02010609060101010101" pitchFamily="49" charset="-122"/>
              </a:rPr>
              <a:t>可充电电池的分析流程</a:t>
            </a:r>
            <a:endParaRPr lang="zh-CN" altLang="zh-CN">
              <a:latin typeface="黑体" panose="02010609060101010101" pitchFamily="49" charset="-122"/>
              <a:ea typeface="黑体" panose="02010609060101010101" pitchFamily="49" charset="-122"/>
            </a:endParaRPr>
          </a:p>
          <a:p>
            <a:pPr hangingPunct="0"/>
            <a:r>
              <a:rPr lang="en-US" altLang="zh-CN" b="1" spc="-100">
                <a:latin typeface="+mn-ea"/>
              </a:rPr>
              <a:t>(</a:t>
            </a:r>
            <a:r>
              <a:rPr lang="en-US" altLang="zh-CN" b="1" spc="-100"/>
              <a:t>1</a:t>
            </a:r>
            <a:r>
              <a:rPr lang="en-US" altLang="zh-CN" b="1" spc="-100">
                <a:latin typeface="+mn-ea"/>
              </a:rPr>
              <a:t>)</a:t>
            </a:r>
            <a:r>
              <a:rPr lang="zh-CN" altLang="zh-CN" b="1" spc="-100"/>
              <a:t>可充电电池有充电和放电两个过程，放电时是原电池反应，充电时是电解池反应。</a:t>
            </a:r>
            <a:endParaRPr lang="zh-CN" altLang="zh-CN" spc="-100"/>
          </a:p>
          <a:p>
            <a:pPr hangingPunct="0"/>
            <a:r>
              <a:rPr lang="en-US" altLang="zh-CN" b="1">
                <a:latin typeface="+mn-ea"/>
              </a:rPr>
              <a:t>(</a:t>
            </a:r>
            <a:r>
              <a:rPr lang="en-US" altLang="zh-CN" b="1"/>
              <a:t>2</a:t>
            </a:r>
            <a:r>
              <a:rPr lang="en-US" altLang="zh-CN" b="1">
                <a:latin typeface="+mn-ea"/>
              </a:rPr>
              <a:t>)</a:t>
            </a:r>
            <a:r>
              <a:rPr lang="zh-CN" altLang="zh-CN" b="1"/>
              <a:t>放电时的负极反应和充电时的阴极反应互为逆反应，放电时的正极反应和充电时的阳极反应互为逆反应。</a:t>
            </a:r>
            <a:endParaRPr lang="zh-CN" altLang="zh-CN"/>
          </a:p>
          <a:p>
            <a:pPr hangingPunct="0"/>
            <a:r>
              <a:rPr lang="zh-CN" altLang="zh-CN" b="1"/>
              <a:t>将负</a:t>
            </a:r>
            <a:r>
              <a:rPr lang="en-US" altLang="zh-CN" b="1"/>
              <a:t>(</a:t>
            </a:r>
            <a:r>
              <a:rPr lang="zh-CN" altLang="zh-CN" b="1">
                <a:latin typeface="楷体" panose="02010609060101010101" pitchFamily="49" charset="-122"/>
                <a:ea typeface="楷体" panose="02010609060101010101" pitchFamily="49" charset="-122"/>
              </a:rPr>
              <a:t>正</a:t>
            </a:r>
            <a:r>
              <a:rPr lang="en-US" altLang="zh-CN" b="1"/>
              <a:t>)</a:t>
            </a:r>
            <a:r>
              <a:rPr lang="zh-CN" altLang="zh-CN" b="1"/>
              <a:t>极反应变换方向并将电子移项即可得出阴</a:t>
            </a:r>
            <a:r>
              <a:rPr lang="en-US" altLang="zh-CN" b="1"/>
              <a:t>(</a:t>
            </a:r>
            <a:r>
              <a:rPr lang="zh-CN" altLang="zh-CN" b="1">
                <a:latin typeface="楷体" panose="02010609060101010101" pitchFamily="49" charset="-122"/>
                <a:ea typeface="楷体" panose="02010609060101010101" pitchFamily="49" charset="-122"/>
              </a:rPr>
              <a:t>阳</a:t>
            </a:r>
            <a:r>
              <a:rPr lang="en-US" altLang="zh-CN" b="1"/>
              <a:t>)</a:t>
            </a:r>
            <a:r>
              <a:rPr lang="zh-CN" altLang="zh-CN" b="1"/>
              <a:t>极反应。</a:t>
            </a:r>
            <a:endParaRPr lang="zh-CN" altLang="zh-CN"/>
          </a:p>
        </p:txBody>
      </p:sp>
      <p:pic>
        <p:nvPicPr>
          <p:cNvPr id="3" name="要点4.EPS" descr="id:2147492752;FounderCES">
            <a:extLst>
              <a:ext uri="{FF2B5EF4-FFF2-40B4-BE49-F238E27FC236}">
                <a16:creationId xmlns:a16="http://schemas.microsoft.com/office/drawing/2014/main" id="{C985D636-3610-E415-CD0D-6EE5AD2A5562}"/>
              </a:ext>
            </a:extLst>
          </p:cNvPr>
          <p:cNvPicPr>
            <a:picLocks noChangeAspect="1"/>
          </p:cNvPicPr>
          <p:nvPr/>
        </p:nvPicPr>
        <p:blipFill>
          <a:blip r:embed="rId2"/>
          <a:stretch>
            <a:fillRect/>
          </a:stretch>
        </p:blipFill>
        <p:spPr>
          <a:xfrm>
            <a:off x="359198" y="910808"/>
            <a:ext cx="952500" cy="334537"/>
          </a:xfrm>
          <a:prstGeom prst="rect">
            <a:avLst/>
          </a:prstGeom>
        </p:spPr>
      </p:pic>
      <p:pic>
        <p:nvPicPr>
          <p:cNvPr id="4" name="wht71.jpg" descr="id:2147495935;FounderCES"/>
          <p:cNvPicPr/>
          <p:nvPr/>
        </p:nvPicPr>
        <p:blipFill>
          <a:blip r:embed="rId3"/>
          <a:stretch>
            <a:fillRect/>
          </a:stretch>
        </p:blipFill>
        <p:spPr>
          <a:xfrm>
            <a:off x="3422740" y="1953044"/>
            <a:ext cx="5840818" cy="1512168"/>
          </a:xfrm>
          <a:prstGeom prst="rect">
            <a:avLst/>
          </a:prstGeom>
        </p:spPr>
      </p:pic>
    </p:spTree>
    <p:extLst>
      <p:ext uri="{BB962C8B-B14F-4D97-AF65-F5344CB8AC3E}">
        <p14:creationId xmlns:p14="http://schemas.microsoft.com/office/powerpoint/2010/main" val="36186859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充、放电时电解质溶液中离子移动方向的判断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分析电池工作过程中电解质溶液的变化时，要结合电池总反应进行分析。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首先应分清电池是放电还是充电。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再判断出正、负极或阴、阳极。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268939317"/>
              </p:ext>
            </p:extLst>
          </p:nvPr>
        </p:nvGraphicFramePr>
        <p:xfrm>
          <a:off x="360854" y="3071415"/>
          <a:ext cx="11485848" cy="1869753"/>
        </p:xfrm>
        <a:graphic>
          <a:graphicData uri="http://schemas.openxmlformats.org/drawingml/2006/table">
            <a:tbl>
              <a:tblPr firstRow="1" firstCol="1" bandRow="1"/>
              <a:tblGrid>
                <a:gridCol w="2088128">
                  <a:extLst>
                    <a:ext uri="{9D8B030D-6E8A-4147-A177-3AD203B41FA5}">
                      <a16:colId xmlns:a16="http://schemas.microsoft.com/office/drawing/2014/main" val="3719201597"/>
                    </a:ext>
                  </a:extLst>
                </a:gridCol>
                <a:gridCol w="9397720">
                  <a:extLst>
                    <a:ext uri="{9D8B030D-6E8A-4147-A177-3AD203B41FA5}">
                      <a16:colId xmlns:a16="http://schemas.microsoft.com/office/drawing/2014/main" val="2487692345"/>
                    </a:ext>
                  </a:extLst>
                </a:gridCol>
              </a:tblGrid>
              <a:tr h="62325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阳离子</a:t>
                      </a:r>
                      <a:r>
                        <a:rPr lang="en-US" alt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阴离子</a:t>
                      </a:r>
                      <a:r>
                        <a:rPr lang="en-US" alt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负极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17580284"/>
                  </a:ext>
                </a:extLst>
              </a:tr>
              <a:tr h="62325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充电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alt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阳离子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阴极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阴离子</a:t>
                      </a:r>
                      <a:r>
                        <a:rPr lang="en-US" alt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阳极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88325451"/>
                  </a:ext>
                </a:extLst>
              </a:tr>
              <a:tr h="623251">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阳离子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发生还原反应的电极</a:t>
                      </a:r>
                      <a:r>
                        <a:rPr lang="en-US" alt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阴离子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发生氧化反应的电极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4006747794"/>
                  </a:ext>
                </a:extLst>
              </a:tr>
            </a:tbl>
          </a:graphicData>
        </a:graphic>
      </p:graphicFrame>
      <p:pic>
        <p:nvPicPr>
          <p:cNvPr id="4" name="图片 3"/>
          <p:cNvPicPr>
            <a:picLocks noChangeAspect="1"/>
          </p:cNvPicPr>
          <p:nvPr/>
        </p:nvPicPr>
        <p:blipFill>
          <a:blip r:embed="rId2"/>
          <a:stretch>
            <a:fillRect/>
          </a:stretch>
        </p:blipFill>
        <p:spPr>
          <a:xfrm>
            <a:off x="5856542" y="3181399"/>
            <a:ext cx="504056" cy="338819"/>
          </a:xfrm>
          <a:prstGeom prst="rect">
            <a:avLst/>
          </a:prstGeom>
        </p:spPr>
      </p:pic>
      <p:pic>
        <p:nvPicPr>
          <p:cNvPr id="12" name="图片 11"/>
          <p:cNvPicPr>
            <a:picLocks noChangeAspect="1"/>
          </p:cNvPicPr>
          <p:nvPr/>
        </p:nvPicPr>
        <p:blipFill>
          <a:blip r:embed="rId2"/>
          <a:stretch>
            <a:fillRect/>
          </a:stretch>
        </p:blipFill>
        <p:spPr>
          <a:xfrm>
            <a:off x="8282605" y="3176764"/>
            <a:ext cx="504056" cy="338819"/>
          </a:xfrm>
          <a:prstGeom prst="rect">
            <a:avLst/>
          </a:prstGeom>
        </p:spPr>
      </p:pic>
      <p:pic>
        <p:nvPicPr>
          <p:cNvPr id="13" name="图片 12"/>
          <p:cNvPicPr>
            <a:picLocks noChangeAspect="1"/>
          </p:cNvPicPr>
          <p:nvPr/>
        </p:nvPicPr>
        <p:blipFill>
          <a:blip r:embed="rId2"/>
          <a:stretch>
            <a:fillRect/>
          </a:stretch>
        </p:blipFill>
        <p:spPr>
          <a:xfrm>
            <a:off x="5856542" y="3770934"/>
            <a:ext cx="504056" cy="338819"/>
          </a:xfrm>
          <a:prstGeom prst="rect">
            <a:avLst/>
          </a:prstGeom>
        </p:spPr>
      </p:pic>
      <p:pic>
        <p:nvPicPr>
          <p:cNvPr id="14" name="图片 13"/>
          <p:cNvPicPr>
            <a:picLocks noChangeAspect="1"/>
          </p:cNvPicPr>
          <p:nvPr/>
        </p:nvPicPr>
        <p:blipFill>
          <a:blip r:embed="rId2"/>
          <a:stretch>
            <a:fillRect/>
          </a:stretch>
        </p:blipFill>
        <p:spPr>
          <a:xfrm>
            <a:off x="8273552" y="3789040"/>
            <a:ext cx="504056" cy="338819"/>
          </a:xfrm>
          <a:prstGeom prst="rect">
            <a:avLst/>
          </a:prstGeom>
        </p:spPr>
      </p:pic>
      <p:pic>
        <p:nvPicPr>
          <p:cNvPr id="16" name="图片 15"/>
          <p:cNvPicPr>
            <a:picLocks noChangeAspect="1"/>
          </p:cNvPicPr>
          <p:nvPr/>
        </p:nvPicPr>
        <p:blipFill>
          <a:blip r:embed="rId2"/>
          <a:stretch>
            <a:fillRect/>
          </a:stretch>
        </p:blipFill>
        <p:spPr>
          <a:xfrm>
            <a:off x="2971703" y="4392263"/>
            <a:ext cx="504056" cy="338819"/>
          </a:xfrm>
          <a:prstGeom prst="rect">
            <a:avLst/>
          </a:prstGeom>
        </p:spPr>
      </p:pic>
      <p:pic>
        <p:nvPicPr>
          <p:cNvPr id="17" name="图片 16"/>
          <p:cNvPicPr>
            <a:picLocks noChangeAspect="1"/>
          </p:cNvPicPr>
          <p:nvPr/>
        </p:nvPicPr>
        <p:blipFill>
          <a:blip r:embed="rId2"/>
          <a:stretch>
            <a:fillRect/>
          </a:stretch>
        </p:blipFill>
        <p:spPr>
          <a:xfrm>
            <a:off x="7895822" y="4382794"/>
            <a:ext cx="504056" cy="338819"/>
          </a:xfrm>
          <a:prstGeom prst="rect">
            <a:avLst/>
          </a:prstGeom>
        </p:spPr>
      </p:pic>
    </p:spTree>
    <p:extLst>
      <p:ext uri="{BB962C8B-B14F-4D97-AF65-F5344CB8AC3E}">
        <p14:creationId xmlns:p14="http://schemas.microsoft.com/office/powerpoint/2010/main" val="33837464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312480"/>
              </a:xfrm>
            </p:spPr>
            <p:txBody>
              <a:body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提升</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电池循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效率和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稳定性，科学家近期利用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维多孔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海绵状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可以高效沉积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的特点，设计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了</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采用</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强碱性电解质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NiO</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二次电池，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如下</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示。电池反应为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2NiO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下列说法错误的是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多孔海绵状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具有较高的表面积，所沉积的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分散度高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充电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时阳极反应为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𝐎𝐇</m:t>
                            </m:r>
                          </m:e>
                        </m:d>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𝐚𝐪</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时负极反应为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𝐚𝐪</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ZnO</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通过隔膜从负极区移向正极区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312480"/>
              </a:xfrm>
              <a:blipFill>
                <a:blip r:embed="rId2"/>
                <a:stretch>
                  <a:fillRect l="-796" r="-478" b="-459"/>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7581496" y="2400636"/>
            <a:ext cx="648072" cy="678519"/>
          </a:xfrm>
          <a:prstGeom prst="rect">
            <a:avLst/>
          </a:prstGeom>
        </p:spPr>
      </p:pic>
      <p:pic>
        <p:nvPicPr>
          <p:cNvPr id="4" name="wht72.jpg" descr="id:2147495964;FounderCES"/>
          <p:cNvPicPr/>
          <p:nvPr/>
        </p:nvPicPr>
        <p:blipFill>
          <a:blip r:embed="rId4"/>
          <a:stretch>
            <a:fillRect/>
          </a:stretch>
        </p:blipFill>
        <p:spPr>
          <a:xfrm>
            <a:off x="8871292" y="905470"/>
            <a:ext cx="2943184" cy="1580025"/>
          </a:xfrm>
          <a:prstGeom prst="rect">
            <a:avLst/>
          </a:prstGeom>
        </p:spPr>
      </p:pic>
      <p:sp>
        <p:nvSpPr>
          <p:cNvPr id="5" name="矩形 4"/>
          <p:cNvSpPr/>
          <p:nvPr/>
        </p:nvSpPr>
        <p:spPr>
          <a:xfrm>
            <a:off x="1423739" y="6045989"/>
            <a:ext cx="407484" cy="461665"/>
          </a:xfrm>
          <a:prstGeom prst="rect">
            <a:avLst/>
          </a:prstGeom>
        </p:spPr>
        <p:txBody>
          <a:bodyPr wrap="none">
            <a:spAutoFit/>
          </a:bodyPr>
          <a:lstStyle/>
          <a:p>
            <a:r>
              <a:rPr lang="en-US" altLang="zh-CN" sz="2400">
                <a:solidFill>
                  <a:srgbClr val="000000"/>
                </a:solidFill>
              </a:rPr>
              <a:t>D</a:t>
            </a:r>
            <a:endParaRPr lang="zh-CN" altLang="en-US"/>
          </a:p>
        </p:txBody>
      </p:sp>
      <p:pic>
        <p:nvPicPr>
          <p:cNvPr id="6" name="图片 5">
            <a:extLst>
              <a:ext uri="{FF2B5EF4-FFF2-40B4-BE49-F238E27FC236}">
                <a16:creationId xmlns:a16="http://schemas.microsoft.com/office/drawing/2014/main" id="{727CC9DC-112F-1186-5A28-175E0604BA3C}"/>
              </a:ext>
            </a:extLst>
          </p:cNvPr>
          <p:cNvPicPr>
            <a:picLocks noChangeAspect="1"/>
          </p:cNvPicPr>
          <p:nvPr/>
        </p:nvPicPr>
        <p:blipFill>
          <a:blip r:embed="rId5"/>
          <a:stretch>
            <a:fillRect/>
          </a:stretch>
        </p:blipFill>
        <p:spPr>
          <a:xfrm>
            <a:off x="369907" y="6059995"/>
            <a:ext cx="1071620" cy="433651"/>
          </a:xfrm>
          <a:prstGeom prst="rect">
            <a:avLst/>
          </a:prstGeom>
        </p:spPr>
      </p:pic>
      <p:pic>
        <p:nvPicPr>
          <p:cNvPr id="8" name="24典例4.EPS" descr="id:2147495950;FounderCES">
            <a:extLst>
              <a:ext uri="{FF2B5EF4-FFF2-40B4-BE49-F238E27FC236}">
                <a16:creationId xmlns:a16="http://schemas.microsoft.com/office/drawing/2014/main" id="{847F780F-F4A3-D5DF-EDFF-FB41C6CC7B35}"/>
              </a:ext>
            </a:extLst>
          </p:cNvPr>
          <p:cNvPicPr>
            <a:picLocks noChangeAspect="1"/>
          </p:cNvPicPr>
          <p:nvPr/>
        </p:nvPicPr>
        <p:blipFill>
          <a:blip r:embed="rId6"/>
          <a:stretch>
            <a:fillRect/>
          </a:stretch>
        </p:blipFill>
        <p:spPr>
          <a:xfrm>
            <a:off x="478582" y="885982"/>
            <a:ext cx="1152128" cy="371607"/>
          </a:xfrm>
          <a:prstGeom prst="rect">
            <a:avLst/>
          </a:prstGeom>
        </p:spPr>
      </p:pic>
    </p:spTree>
    <p:extLst>
      <p:ext uri="{BB962C8B-B14F-4D97-AF65-F5344CB8AC3E}">
        <p14:creationId xmlns:p14="http://schemas.microsoft.com/office/powerpoint/2010/main" val="1851882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650295"/>
              </a:xfrm>
            </p:spPr>
            <p:txBody>
              <a:bodyPr/>
              <a:lstStyle/>
              <a:p>
                <a:pPr hangingPunct="0">
                  <a:spcAft>
                    <a:spcPts val="0"/>
                  </a:spcAf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三维多孔海绵状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为多孔结构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具有较高的表面积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沉积的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分散度高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二次电池充电时遵循</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电解池原理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阳极发生氧化反应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阳极反应为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𝐎𝐇</m:t>
                            </m:r>
                          </m:e>
                        </m:d>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𝐚𝐪</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二次电池放电时遵循原电池原理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负极发生氧化反应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由电池总反应可知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负极反应为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𝐚𝐪</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ZnO</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二次电池放电时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阴离子从正极区向负极区移动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650295"/>
              </a:xfrm>
              <a:blipFill>
                <a:blip r:embed="rId2"/>
                <a:stretch>
                  <a:fillRect l="-796" r="-849" b="-1169"/>
                </a:stretch>
              </a:blipFill>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BE7F38F7-DD22-BD96-D730-313123BBF0E3}"/>
              </a:ext>
            </a:extLst>
          </p:cNvPr>
          <p:cNvPicPr>
            <a:picLocks noChangeAspect="1"/>
          </p:cNvPicPr>
          <p:nvPr/>
        </p:nvPicPr>
        <p:blipFill>
          <a:blip r:embed="rId3"/>
          <a:stretch>
            <a:fillRect/>
          </a:stretch>
        </p:blipFill>
        <p:spPr>
          <a:xfrm>
            <a:off x="369907" y="836712"/>
            <a:ext cx="1034406" cy="468411"/>
          </a:xfrm>
          <a:prstGeom prst="rect">
            <a:avLst/>
          </a:prstGeom>
        </p:spPr>
      </p:pic>
      <p:pic>
        <p:nvPicPr>
          <p:cNvPr id="4" name="wht72.jpg" descr="id:2147495964;FounderCES"/>
          <p:cNvPicPr/>
          <p:nvPr/>
        </p:nvPicPr>
        <p:blipFill>
          <a:blip r:embed="rId4"/>
          <a:stretch>
            <a:fillRect/>
          </a:stretch>
        </p:blipFill>
        <p:spPr>
          <a:xfrm>
            <a:off x="4295006" y="4293096"/>
            <a:ext cx="2943184" cy="1580025"/>
          </a:xfrm>
          <a:prstGeom prst="rect">
            <a:avLst/>
          </a:prstGeom>
        </p:spPr>
      </p:pic>
    </p:spTree>
    <p:extLst>
      <p:ext uri="{BB962C8B-B14F-4D97-AF65-F5344CB8AC3E}">
        <p14:creationId xmlns:p14="http://schemas.microsoft.com/office/powerpoint/2010/main" val="4833287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D09AA8-D70B-B3E0-3252-EF6024DD700F}"/>
            </a:ext>
          </a:extLst>
        </p:cNvPr>
        <p:cNvGrpSpPr/>
        <p:nvPr/>
      </p:nvGrpSpPr>
      <p:grpSpPr>
        <a:xfrm>
          <a:off x="0" y="0"/>
          <a:ext cx="0" cy="0"/>
          <a:chOff x="0" y="0"/>
          <a:chExt cx="0" cy="0"/>
        </a:xfrm>
      </p:grpSpPr>
      <p:pic>
        <p:nvPicPr>
          <p:cNvPr id="3" name="图片 2">
            <a:extLst>
              <a:ext uri="{FF2B5EF4-FFF2-40B4-BE49-F238E27FC236}">
                <a16:creationId xmlns:a16="http://schemas.microsoft.com/office/drawing/2014/main" id="{1457AEC0-57B8-4E3B-1799-C171FA16459B}"/>
              </a:ext>
            </a:extLst>
          </p:cNvPr>
          <p:cNvPicPr>
            <a:picLocks noChangeAspect="1"/>
          </p:cNvPicPr>
          <p:nvPr/>
        </p:nvPicPr>
        <p:blipFill>
          <a:blip r:embed="rId2"/>
          <a:stretch>
            <a:fillRect/>
          </a:stretch>
        </p:blipFill>
        <p:spPr>
          <a:xfrm>
            <a:off x="396840" y="999312"/>
            <a:ext cx="11386998" cy="3291430"/>
          </a:xfrm>
          <a:prstGeom prst="rect">
            <a:avLst/>
          </a:prstGeom>
        </p:spPr>
      </p:pic>
      <p:sp>
        <p:nvSpPr>
          <p:cNvPr id="5" name="内容占位符 4">
            <a:extLst>
              <a:ext uri="{FF2B5EF4-FFF2-40B4-BE49-F238E27FC236}">
                <a16:creationId xmlns:a16="http://schemas.microsoft.com/office/drawing/2014/main" id="{5D605D52-1D1F-3502-F12E-BE4917732434}"/>
              </a:ext>
            </a:extLst>
          </p:cNvPr>
          <p:cNvSpPr>
            <a:spLocks noGrp="1"/>
          </p:cNvSpPr>
          <p:nvPr>
            <p:ph idx="1"/>
          </p:nvPr>
        </p:nvSpPr>
        <p:spPr>
          <a:xfrm>
            <a:off x="360854" y="944505"/>
            <a:ext cx="11485848" cy="3346237"/>
          </a:xfrm>
        </p:spPr>
        <p:txBody>
          <a:bodyPr/>
          <a:lstStyle/>
          <a:p>
            <a:pPr hangingPunct="0">
              <a:spcAft>
                <a:spcPts val="0"/>
              </a:spcAft>
            </a:pP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可充电电池电极反应的书写技巧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书写可充电电池电极反应时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一般都是先书写放电时的电极反应。书写放电时的电极反应时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一般要有三个步骤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第一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先标出原电池总反应式电子转移的方向和数目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找出参与负极和正极反应的物质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第二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写出一个比较简单的电极反应式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书写时一定要注意电极产物是否与电解质溶液反应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第三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在电子守恒的基础上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利用总反应式减去写出的电极反应式即可得到另一电极反应式。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a:extLst>
              <a:ext uri="{FF2B5EF4-FFF2-40B4-BE49-F238E27FC236}">
                <a16:creationId xmlns:a16="http://schemas.microsoft.com/office/drawing/2014/main" id="{C11545D7-A817-6228-482E-E2306FE7F134}"/>
              </a:ext>
            </a:extLst>
          </p:cNvPr>
          <p:cNvPicPr>
            <a:picLocks noChangeAspect="1"/>
          </p:cNvPicPr>
          <p:nvPr/>
        </p:nvPicPr>
        <p:blipFill>
          <a:blip r:embed="rId3"/>
          <a:stretch>
            <a:fillRect/>
          </a:stretch>
        </p:blipFill>
        <p:spPr>
          <a:xfrm>
            <a:off x="415128" y="999312"/>
            <a:ext cx="2076519" cy="497429"/>
          </a:xfrm>
          <a:prstGeom prst="rect">
            <a:avLst/>
          </a:prstGeom>
        </p:spPr>
      </p:pic>
    </p:spTree>
    <p:extLst>
      <p:ext uri="{BB962C8B-B14F-4D97-AF65-F5344CB8AC3E}">
        <p14:creationId xmlns:p14="http://schemas.microsoft.com/office/powerpoint/2010/main" val="3791714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853964"/>
            <a:ext cx="11485848" cy="2737483"/>
          </a:xfrm>
          <a:prstGeom prst="rect">
            <a:avLst/>
          </a:prstGeom>
        </p:spPr>
      </p:pic>
      <p:sp>
        <p:nvSpPr>
          <p:cNvPr id="5" name="内容占位符 4">
            <a:extLst>
              <a:ext uri="{FF2B5EF4-FFF2-40B4-BE49-F238E27FC236}">
                <a16:creationId xmlns:a16="http://schemas.microsoft.com/office/drawing/2014/main" id="{5858F010-DE50-733E-BC4D-E4711DA444BD}"/>
              </a:ext>
            </a:extLst>
          </p:cNvPr>
          <p:cNvSpPr>
            <a:spLocks noGrp="1"/>
          </p:cNvSpPr>
          <p:nvPr>
            <p:ph idx="1"/>
          </p:nvPr>
        </p:nvSpPr>
        <p:spPr>
          <a:xfrm>
            <a:off x="369480" y="790582"/>
            <a:ext cx="11485848" cy="279223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金属活动性顺序中银以前的金属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作电极时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由于金属本身可以参与阳极反应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称为金属电极或活性电极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金属活动性顺序中银以后的金属或非金属作电极时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称为惰性电极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主要有铂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、石墨等。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电解时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在外电路中有电子通过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而在溶液中是靠离子移动导电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即电子不通过电解质溶液。</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温馨提示.EPS" descr="id:2147492469;FounderCES">
            <a:extLst>
              <a:ext uri="{FF2B5EF4-FFF2-40B4-BE49-F238E27FC236}">
                <a16:creationId xmlns:a16="http://schemas.microsoft.com/office/drawing/2014/main" id="{03209BFF-E8FE-45BF-3C61-1FF272D7BDE6}"/>
              </a:ext>
            </a:extLst>
          </p:cNvPr>
          <p:cNvPicPr>
            <a:picLocks noChangeAspect="1"/>
          </p:cNvPicPr>
          <p:nvPr/>
        </p:nvPicPr>
        <p:blipFill>
          <a:blip r:embed="rId3"/>
          <a:stretch>
            <a:fillRect/>
          </a:stretch>
        </p:blipFill>
        <p:spPr>
          <a:xfrm>
            <a:off x="596222" y="935096"/>
            <a:ext cx="1944216" cy="382241"/>
          </a:xfrm>
          <a:prstGeom prst="rect">
            <a:avLst/>
          </a:prstGeom>
        </p:spPr>
      </p:pic>
    </p:spTree>
    <p:extLst>
      <p:ext uri="{BB962C8B-B14F-4D97-AF65-F5344CB8AC3E}">
        <p14:creationId xmlns:p14="http://schemas.microsoft.com/office/powerpoint/2010/main" val="2032002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内容占位符 5">
                <a:extLst>
                  <a:ext uri="{FF2B5EF4-FFF2-40B4-BE49-F238E27FC236}">
                    <a16:creationId xmlns:a16="http://schemas.microsoft.com/office/drawing/2014/main" id="{4D32677E-A58A-4DAA-012B-ECFEC6351793}"/>
                  </a:ext>
                </a:extLst>
              </p:cNvPr>
              <p:cNvSpPr>
                <a:spLocks noGrp="1"/>
              </p:cNvSpPr>
              <p:nvPr>
                <p:ph idx="1"/>
              </p:nvPr>
            </p:nvSpPr>
            <p:spPr>
              <a:xfrm>
                <a:off x="360854" y="746120"/>
                <a:ext cx="11485848" cy="5600059"/>
              </a:xfrm>
            </p:spPr>
            <p:txBody>
              <a:bodyPr/>
              <a:lstStyle/>
              <a:p>
                <a:pPr hangingPunct="0">
                  <a:spcAft>
                    <a:spcPts val="0"/>
                  </a:spcAft>
                </a:pPr>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电解原理的应用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电解饱和食盐水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氯碱工业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电极反应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惰性电极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阳极：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氧化反应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阴极：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还原反应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总反应方程式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电解</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离子方程式：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电解</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应用：工业制烧碱、氢气和氯气。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5">
                <a:extLst>
                  <a:ext uri="{FF2B5EF4-FFF2-40B4-BE49-F238E27FC236}">
                    <a16:creationId xmlns:a16="http://schemas.microsoft.com/office/drawing/2014/main" id="{4D32677E-A58A-4DAA-012B-ECFEC6351793}"/>
                  </a:ext>
                </a:extLst>
              </p:cNvPr>
              <p:cNvSpPr>
                <a:spLocks noGrp="1" noRot="1" noChangeAspect="1" noMove="1" noResize="1" noEditPoints="1" noAdjustHandles="1" noChangeArrowheads="1" noChangeShapeType="1" noTextEdit="1"/>
              </p:cNvSpPr>
              <p:nvPr>
                <p:ph idx="1"/>
              </p:nvPr>
            </p:nvSpPr>
            <p:spPr>
              <a:xfrm>
                <a:off x="360854" y="746120"/>
                <a:ext cx="11485848" cy="5600059"/>
              </a:xfrm>
              <a:blipFill>
                <a:blip r:embed="rId2"/>
                <a:stretch>
                  <a:fillRect l="-796" b="-1632"/>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406574" y="836569"/>
            <a:ext cx="1588693" cy="500939"/>
          </a:xfrm>
          <a:prstGeom prst="rect">
            <a:avLst/>
          </a:prstGeom>
        </p:spPr>
      </p:pic>
      <p:pic>
        <p:nvPicPr>
          <p:cNvPr id="4" name="mm733.jpg" descr="id:2147495658;FounderCES"/>
          <p:cNvPicPr/>
          <p:nvPr/>
        </p:nvPicPr>
        <p:blipFill>
          <a:blip r:embed="rId4"/>
          <a:stretch>
            <a:fillRect/>
          </a:stretch>
        </p:blipFill>
        <p:spPr>
          <a:xfrm>
            <a:off x="7103318" y="1556792"/>
            <a:ext cx="3855720" cy="2486025"/>
          </a:xfrm>
          <a:prstGeom prst="rect">
            <a:avLst/>
          </a:prstGeom>
        </p:spPr>
      </p:pic>
    </p:spTree>
    <p:extLst>
      <p:ext uri="{BB962C8B-B14F-4D97-AF65-F5344CB8AC3E}">
        <p14:creationId xmlns:p14="http://schemas.microsoft.com/office/powerpoint/2010/main" val="3429064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0EEC5A-C123-433F-11F0-A95A33BDD6CB}"/>
            </a:ext>
          </a:extLst>
        </p:cNvPr>
        <p:cNvGrpSpPr/>
        <p:nvPr/>
      </p:nvGrpSpPr>
      <p:grpSpPr>
        <a:xfrm>
          <a:off x="0" y="0"/>
          <a:ext cx="0" cy="0"/>
          <a:chOff x="0" y="0"/>
          <a:chExt cx="0" cy="0"/>
        </a:xfrm>
      </p:grpSpPr>
      <p:pic>
        <p:nvPicPr>
          <p:cNvPr id="4" name="图片 3">
            <a:extLst>
              <a:ext uri="{FF2B5EF4-FFF2-40B4-BE49-F238E27FC236}">
                <a16:creationId xmlns:a16="http://schemas.microsoft.com/office/drawing/2014/main" id="{1AB8EF75-29CA-3CCE-BB54-9CDD672158C2}"/>
              </a:ext>
            </a:extLst>
          </p:cNvPr>
          <p:cNvPicPr>
            <a:picLocks noChangeAspect="1"/>
          </p:cNvPicPr>
          <p:nvPr/>
        </p:nvPicPr>
        <p:blipFill>
          <a:blip r:embed="rId2"/>
          <a:stretch>
            <a:fillRect/>
          </a:stretch>
        </p:blipFill>
        <p:spPr>
          <a:xfrm>
            <a:off x="395953" y="965224"/>
            <a:ext cx="11485848" cy="1167632"/>
          </a:xfrm>
          <a:prstGeom prst="rect">
            <a:avLst/>
          </a:prstGeom>
        </p:spPr>
      </p:pic>
      <p:sp>
        <p:nvSpPr>
          <p:cNvPr id="5" name="内容占位符 4">
            <a:extLst>
              <a:ext uri="{FF2B5EF4-FFF2-40B4-BE49-F238E27FC236}">
                <a16:creationId xmlns:a16="http://schemas.microsoft.com/office/drawing/2014/main" id="{4FB77D91-2976-E548-C857-BA22AC56379E}"/>
              </a:ext>
            </a:extLst>
          </p:cNvPr>
          <p:cNvSpPr>
            <a:spLocks noGrp="1"/>
          </p:cNvSpPr>
          <p:nvPr>
            <p:ph idx="1"/>
          </p:nvPr>
        </p:nvSpPr>
        <p:spPr>
          <a:xfrm>
            <a:off x="360854" y="908720"/>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氯碱工业在生产过程中必须把阳极室和阴极室用离子交换膜隔开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目的是防止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混合发生爆炸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以及防止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与阴极产生的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名师点拨.EPS" descr="id:2147492483;FounderCES">
            <a:extLst>
              <a:ext uri="{FF2B5EF4-FFF2-40B4-BE49-F238E27FC236}">
                <a16:creationId xmlns:a16="http://schemas.microsoft.com/office/drawing/2014/main" id="{95D74525-3176-DCB6-EDBF-0BCCF7C7E721}"/>
              </a:ext>
            </a:extLst>
          </p:cNvPr>
          <p:cNvPicPr>
            <a:picLocks noChangeAspect="1"/>
          </p:cNvPicPr>
          <p:nvPr/>
        </p:nvPicPr>
        <p:blipFill>
          <a:blip r:embed="rId3"/>
          <a:stretch>
            <a:fillRect/>
          </a:stretch>
        </p:blipFill>
        <p:spPr>
          <a:xfrm>
            <a:off x="478582" y="970264"/>
            <a:ext cx="1997250" cy="467071"/>
          </a:xfrm>
          <a:prstGeom prst="rect">
            <a:avLst/>
          </a:prstGeom>
        </p:spPr>
      </p:pic>
    </p:spTree>
    <p:extLst>
      <p:ext uri="{BB962C8B-B14F-4D97-AF65-F5344CB8AC3E}">
        <p14:creationId xmlns:p14="http://schemas.microsoft.com/office/powerpoint/2010/main" val="3650673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a:extLst>
              <a:ext uri="{FF2B5EF4-FFF2-40B4-BE49-F238E27FC236}">
                <a16:creationId xmlns:a16="http://schemas.microsoft.com/office/drawing/2014/main" id="{70D05AF3-8C44-72C9-CDBF-874B294105E2}"/>
              </a:ext>
            </a:extLst>
          </p:cNvPr>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以铁表面电镀铜为例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mm734.jpg" descr="id:2147495672;FounderCES"/>
          <p:cNvPicPr/>
          <p:nvPr/>
        </p:nvPicPr>
        <p:blipFill>
          <a:blip r:embed="rId2"/>
          <a:stretch>
            <a:fillRect/>
          </a:stretch>
        </p:blipFill>
        <p:spPr>
          <a:xfrm>
            <a:off x="360854" y="1484784"/>
            <a:ext cx="3110280" cy="2376264"/>
          </a:xfrm>
          <a:prstGeom prst="rect">
            <a:avLst/>
          </a:prstGeom>
        </p:spPr>
      </p:pic>
      <mc:AlternateContent xmlns:mc="http://schemas.openxmlformats.org/markup-compatibility/2006">
        <mc:Choice xmlns:a14="http://schemas.microsoft.com/office/drawing/2010/main" Requires="a14">
          <p:graphicFrame>
            <p:nvGraphicFramePr>
              <p:cNvPr id="2" name="表格 1"/>
              <p:cNvGraphicFramePr>
                <a:graphicFrameLocks noGrp="1"/>
              </p:cNvGraphicFramePr>
              <p:nvPr>
                <p:extLst>
                  <p:ext uri="{D42A27DB-BD31-4B8C-83A1-F6EECF244321}">
                    <p14:modId xmlns:p14="http://schemas.microsoft.com/office/powerpoint/2010/main" val="3086413726"/>
                  </p:ext>
                </p:extLst>
              </p:nvPr>
            </p:nvGraphicFramePr>
            <p:xfrm>
              <a:off x="3646935" y="1476158"/>
              <a:ext cx="8064896" cy="2592288"/>
            </p:xfrm>
            <a:graphic>
              <a:graphicData uri="http://schemas.openxmlformats.org/drawingml/2006/table">
                <a:tbl>
                  <a:tblPr firstRow="1" firstCol="1" bandRow="1"/>
                  <a:tblGrid>
                    <a:gridCol w="1080119">
                      <a:extLst>
                        <a:ext uri="{9D8B030D-6E8A-4147-A177-3AD203B41FA5}">
                          <a16:colId xmlns:a16="http://schemas.microsoft.com/office/drawing/2014/main" val="3962225493"/>
                        </a:ext>
                      </a:extLst>
                    </a:gridCol>
                    <a:gridCol w="1872208">
                      <a:extLst>
                        <a:ext uri="{9D8B030D-6E8A-4147-A177-3AD203B41FA5}">
                          <a16:colId xmlns:a16="http://schemas.microsoft.com/office/drawing/2014/main" val="3826162531"/>
                        </a:ext>
                      </a:extLst>
                    </a:gridCol>
                    <a:gridCol w="5112569">
                      <a:extLst>
                        <a:ext uri="{9D8B030D-6E8A-4147-A177-3AD203B41FA5}">
                          <a16:colId xmlns:a16="http://schemas.microsoft.com/office/drawing/2014/main" val="23961579"/>
                        </a:ext>
                      </a:extLst>
                    </a:gridCol>
                  </a:tblGrid>
                  <a:tr h="57067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对应物质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电极反应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860231938"/>
                      </a:ext>
                    </a:extLst>
                  </a:tr>
                  <a:tr h="72546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阳极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镀层</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87505817"/>
                      </a:ext>
                    </a:extLst>
                  </a:tr>
                  <a:tr h="72546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阴极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镀件</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50486285"/>
                      </a:ext>
                    </a:extLst>
                  </a:tr>
                  <a:tr h="57067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电镀液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含镀层金属离子</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的电解质溶液</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浓度不变</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883010293"/>
                      </a:ext>
                    </a:extLst>
                  </a:tr>
                </a:tbl>
              </a:graphicData>
            </a:graphic>
          </p:graphicFrame>
        </mc:Choice>
        <mc:Fallback>
          <p:graphicFrame>
            <p:nvGraphicFramePr>
              <p:cNvPr id="2" name="表格 1"/>
              <p:cNvGraphicFramePr>
                <a:graphicFrameLocks noGrp="1"/>
              </p:cNvGraphicFramePr>
              <p:nvPr>
                <p:extLst>
                  <p:ext uri="{D42A27DB-BD31-4B8C-83A1-F6EECF244321}">
                    <p14:modId xmlns:p14="http://schemas.microsoft.com/office/powerpoint/2010/main" val="3086413726"/>
                  </p:ext>
                </p:extLst>
              </p:nvPr>
            </p:nvGraphicFramePr>
            <p:xfrm>
              <a:off x="3646935" y="1476158"/>
              <a:ext cx="8064896" cy="2592288"/>
            </p:xfrm>
            <a:graphic>
              <a:graphicData uri="http://schemas.openxmlformats.org/drawingml/2006/table">
                <a:tbl>
                  <a:tblPr firstRow="1" firstCol="1" bandRow="1"/>
                  <a:tblGrid>
                    <a:gridCol w="1080119">
                      <a:extLst>
                        <a:ext uri="{9D8B030D-6E8A-4147-A177-3AD203B41FA5}">
                          <a16:colId xmlns:a16="http://schemas.microsoft.com/office/drawing/2014/main" val="3962225493"/>
                        </a:ext>
                      </a:extLst>
                    </a:gridCol>
                    <a:gridCol w="1872208">
                      <a:extLst>
                        <a:ext uri="{9D8B030D-6E8A-4147-A177-3AD203B41FA5}">
                          <a16:colId xmlns:a16="http://schemas.microsoft.com/office/drawing/2014/main" val="3826162531"/>
                        </a:ext>
                      </a:extLst>
                    </a:gridCol>
                    <a:gridCol w="5112569">
                      <a:extLst>
                        <a:ext uri="{9D8B030D-6E8A-4147-A177-3AD203B41FA5}">
                          <a16:colId xmlns:a16="http://schemas.microsoft.com/office/drawing/2014/main" val="23961579"/>
                        </a:ext>
                      </a:extLst>
                    </a:gridCol>
                  </a:tblGrid>
                  <a:tr h="57067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对应物质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电极反应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860231938"/>
                      </a:ext>
                    </a:extLst>
                  </a:tr>
                  <a:tr h="72546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阳极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镀层</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57926" t="-79832" r="-238" b="-199160"/>
                          </a:stretch>
                        </a:blipFill>
                      </a:tcPr>
                    </a:tc>
                    <a:extLst>
                      <a:ext uri="{0D108BD9-81ED-4DB2-BD59-A6C34878D82A}">
                        <a16:rowId xmlns:a16="http://schemas.microsoft.com/office/drawing/2014/main" val="2787505817"/>
                      </a:ext>
                    </a:extLst>
                  </a:tr>
                  <a:tr h="72546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阴极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镀件</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57926" t="-179832" r="-238" b="-99160"/>
                          </a:stretch>
                        </a:blipFill>
                      </a:tcPr>
                    </a:tc>
                    <a:extLst>
                      <a:ext uri="{0D108BD9-81ED-4DB2-BD59-A6C34878D82A}">
                        <a16:rowId xmlns:a16="http://schemas.microsoft.com/office/drawing/2014/main" val="2850486285"/>
                      </a:ext>
                    </a:extLst>
                  </a:tr>
                  <a:tr h="57067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电镀液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含镀层金属离子</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的电解质溶液</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浓度不变</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883010293"/>
                      </a:ext>
                    </a:extLst>
                  </a:tr>
                </a:tbl>
              </a:graphicData>
            </a:graphic>
          </p:graphicFrame>
        </mc:Fallback>
      </mc:AlternateContent>
    </p:spTree>
    <p:extLst>
      <p:ext uri="{BB962C8B-B14F-4D97-AF65-F5344CB8AC3E}">
        <p14:creationId xmlns:p14="http://schemas.microsoft.com/office/powerpoint/2010/main" val="369898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419794" y="876883"/>
            <a:ext cx="11426908" cy="1183965"/>
          </a:xfrm>
          <a:prstGeom prst="rect">
            <a:avLst/>
          </a:prstGeom>
        </p:spPr>
      </p:pic>
      <p:sp>
        <p:nvSpPr>
          <p:cNvPr id="6" name="内容占位符 5">
            <a:extLst>
              <a:ext uri="{FF2B5EF4-FFF2-40B4-BE49-F238E27FC236}">
                <a16:creationId xmlns:a16="http://schemas.microsoft.com/office/drawing/2014/main" id="{CD0FC6C9-A3A0-87AE-153C-CD4FA90EB21B}"/>
              </a:ext>
            </a:extLst>
          </p:cNvPr>
          <p:cNvSpPr>
            <a:spLocks noGrp="1"/>
          </p:cNvSpPr>
          <p:nvPr>
            <p:ph idx="1"/>
          </p:nvPr>
        </p:nvSpPr>
        <p:spPr>
          <a:xfrm>
            <a:off x="360854" y="824090"/>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电镀时镀层金属作阳极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镀件作阴极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含镀层金属阳离子的盐溶液作电解质溶液。电镀过程中电解质溶液的浓度不变。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名师点拨.EPS" descr="id:2147492483;FounderCES">
            <a:extLst>
              <a:ext uri="{FF2B5EF4-FFF2-40B4-BE49-F238E27FC236}">
                <a16:creationId xmlns:a16="http://schemas.microsoft.com/office/drawing/2014/main" id="{95D74525-3176-DCB6-EDBF-0BCCF7C7E721}"/>
              </a:ext>
            </a:extLst>
          </p:cNvPr>
          <p:cNvPicPr>
            <a:picLocks noChangeAspect="1"/>
          </p:cNvPicPr>
          <p:nvPr/>
        </p:nvPicPr>
        <p:blipFill>
          <a:blip r:embed="rId3"/>
          <a:stretch>
            <a:fillRect/>
          </a:stretch>
        </p:blipFill>
        <p:spPr>
          <a:xfrm>
            <a:off x="478582" y="879842"/>
            <a:ext cx="1997250" cy="467071"/>
          </a:xfrm>
          <a:prstGeom prst="rect">
            <a:avLst/>
          </a:prstGeom>
        </p:spPr>
      </p:pic>
    </p:spTree>
    <p:extLst>
      <p:ext uri="{BB962C8B-B14F-4D97-AF65-F5344CB8AC3E}">
        <p14:creationId xmlns:p14="http://schemas.microsoft.com/office/powerpoint/2010/main" val="32380189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2710830" y="1988840"/>
            <a:ext cx="1080120" cy="504056"/>
          </a:xfrm>
          <a:prstGeom prst="rect">
            <a:avLst/>
          </a:prstGeom>
        </p:spPr>
      </p:pic>
      <mc:AlternateContent xmlns:mc="http://schemas.openxmlformats.org/markup-compatibility/2006">
        <mc:Choice xmlns:a14="http://schemas.microsoft.com/office/drawing/2010/main" Requires="a14">
          <p:sp>
            <p:nvSpPr>
              <p:cNvPr id="5" name="内容占位符 4">
                <a:extLst>
                  <a:ext uri="{FF2B5EF4-FFF2-40B4-BE49-F238E27FC236}">
                    <a16:creationId xmlns:a16="http://schemas.microsoft.com/office/drawing/2014/main" id="{803E5533-E6F5-0D87-DB22-C1F547DA9D52}"/>
                  </a:ext>
                </a:extLst>
              </p:cNvPr>
              <p:cNvSpPr>
                <a:spLocks noGrp="1"/>
              </p:cNvSpPr>
              <p:nvPr>
                <p:ph idx="1"/>
              </p:nvPr>
            </p:nvSpPr>
            <p:spPr>
              <a:xfrm>
                <a:off x="360854" y="746120"/>
                <a:ext cx="6742464" cy="442595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电解精炼</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铜</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电极材料：</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阳极为粗铜，阴极为纯铜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电解质溶液：</a:t>
                </a:r>
                <a:r>
                  <a:rPr lang="zh-CN" altLang="zh-CN" b="1"/>
                  <a:t>含</a:t>
                </a:r>
                <a:r>
                  <a:rPr lang="en-US" altLang="zh-CN" b="1"/>
                  <a:t>C</a:t>
                </a:r>
                <a14:m>
                  <m:oMath xmlns:m="http://schemas.openxmlformats.org/officeDocument/2006/math">
                    <m:sSup>
                      <m:sSupPr>
                        <m:ctrlPr>
                          <a:rPr lang="zh-CN" altLang="zh-CN" b="1" i="1"/>
                        </m:ctrlPr>
                      </m:sSupPr>
                      <m:e>
                        <m:sSup>
                          <m:sSupPr>
                            <m:ctrlPr>
                              <a:rPr lang="zh-CN" altLang="zh-CN" b="1" i="1"/>
                            </m:ctrlPr>
                          </m:sSupPr>
                          <m:e>
                            <m:r>
                              <a:rPr lang="en-US" altLang="zh-CN" b="1" i="1"/>
                              <m:t>𝐮</m:t>
                            </m:r>
                          </m:e>
                          <m:sup>
                            <m:r>
                              <a:rPr lang="en-US" altLang="zh-CN" b="1" i="1"/>
                              <m:t>𝟐</m:t>
                            </m:r>
                          </m:sup>
                        </m:sSup>
                      </m:e>
                      <m:sup>
                        <m:r>
                          <a:rPr lang="en-US" altLang="zh-CN" b="1" i="0" smtClean="0">
                            <a:latin typeface="Cambria Math" panose="02040503050406030204" pitchFamily="18" charset="0"/>
                          </a:rPr>
                          <m:t>+</m:t>
                        </m:r>
                      </m:sup>
                    </m:sSup>
                  </m:oMath>
                </a14:m>
                <a:r>
                  <a:rPr lang="zh-CN" altLang="zh-CN" b="1"/>
                  <a:t>的盐溶液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电极反应</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阳极：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阴极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a:extLst>
                  <a:ext uri="{FF2B5EF4-FFF2-40B4-BE49-F238E27FC236}">
                    <a16:creationId xmlns:a16="http://schemas.microsoft.com/office/drawing/2014/main" id="{803E5533-E6F5-0D87-DB22-C1F547DA9D52}"/>
                  </a:ext>
                </a:extLst>
              </p:cNvPr>
              <p:cNvSpPr>
                <a:spLocks noGrp="1" noRot="1" noChangeAspect="1" noMove="1" noResize="1" noEditPoints="1" noAdjustHandles="1" noChangeArrowheads="1" noChangeShapeType="1" noTextEdit="1"/>
              </p:cNvSpPr>
              <p:nvPr>
                <p:ph idx="1"/>
              </p:nvPr>
            </p:nvSpPr>
            <p:spPr>
              <a:xfrm>
                <a:off x="360854" y="746120"/>
                <a:ext cx="6742464" cy="4425955"/>
              </a:xfrm>
              <a:blipFill>
                <a:blip r:embed="rId3"/>
                <a:stretch>
                  <a:fillRect l="-1356" r="-1447"/>
                </a:stretch>
              </a:blipFill>
            </p:spPr>
            <p:txBody>
              <a:bodyPr/>
              <a:lstStyle/>
              <a:p>
                <a:r>
                  <a:rPr lang="zh-CN" altLang="en-US">
                    <a:noFill/>
                  </a:rPr>
                  <a:t> </a:t>
                </a:r>
              </a:p>
            </p:txBody>
          </p:sp>
        </mc:Fallback>
      </mc:AlternateContent>
      <p:pic>
        <p:nvPicPr>
          <p:cNvPr id="3" name="wht69.jpg" descr="id:2147495694;FounderCES"/>
          <p:cNvPicPr/>
          <p:nvPr/>
        </p:nvPicPr>
        <p:blipFill>
          <a:blip r:embed="rId4"/>
          <a:stretch>
            <a:fillRect/>
          </a:stretch>
        </p:blipFill>
        <p:spPr>
          <a:xfrm>
            <a:off x="7247334" y="1321381"/>
            <a:ext cx="4392488" cy="3267201"/>
          </a:xfrm>
          <a:prstGeom prst="rect">
            <a:avLst/>
          </a:prstGeom>
        </p:spPr>
      </p:pic>
    </p:spTree>
    <p:extLst>
      <p:ext uri="{BB962C8B-B14F-4D97-AF65-F5344CB8AC3E}">
        <p14:creationId xmlns:p14="http://schemas.microsoft.com/office/powerpoint/2010/main" val="3272169098"/>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306</TotalTime>
  <Words>2390</Words>
  <Application>Microsoft Office PowerPoint</Application>
  <PresentationFormat>自定义</PresentationFormat>
  <Paragraphs>231</Paragraphs>
  <Slides>39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39</vt:i4>
      </vt:variant>
    </vt:vector>
  </HeadingPairs>
  <TitlesOfParts>
    <vt:vector size="49"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484</cp:revision>
  <dcterms:created xsi:type="dcterms:W3CDTF">2020-11-06T05:24:00Z</dcterms:created>
  <dcterms:modified xsi:type="dcterms:W3CDTF">2025-06-27T04:31:44Z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